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4401800" cy="8120063"/>
  <p:notesSz cx="6858000" cy="9144000"/>
  <p:defaultTextStyle>
    <a:defPPr>
      <a:defRPr lang="it-IT"/>
    </a:defPPr>
    <a:lvl1pPr marL="0" algn="l" defTabSz="10825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1288" algn="l" defTabSz="10825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2576" algn="l" defTabSz="10825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23862" algn="l" defTabSz="10825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65150" algn="l" defTabSz="10825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06437" algn="l" defTabSz="10825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47725" algn="l" defTabSz="10825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89013" algn="l" defTabSz="10825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30299" algn="l" defTabSz="10825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720" y="-90"/>
      </p:cViewPr>
      <p:guideLst>
        <p:guide orient="horz" pos="2558"/>
        <p:guide pos="4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6E16F3-D33F-428B-AB3C-2CFB4D58A86D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FE2A99-37A1-4699-BD50-738907D80A1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E2A99-37A1-4699-BD50-738907D80A11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080136" y="2522486"/>
            <a:ext cx="12241530" cy="1740551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60272" y="4601372"/>
            <a:ext cx="10081261" cy="207512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1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2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23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65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06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47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89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30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10441308" y="325184"/>
            <a:ext cx="3240406" cy="6928369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720091" y="325184"/>
            <a:ext cx="9481184" cy="692836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37643" y="5217896"/>
            <a:ext cx="12241530" cy="161273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137643" y="3441633"/>
            <a:ext cx="12241530" cy="1776263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128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257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2386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651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0643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477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8901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302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720092" y="1894685"/>
            <a:ext cx="6360795" cy="5358866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7320918" y="1894685"/>
            <a:ext cx="6360795" cy="5358866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0090" y="1817620"/>
            <a:ext cx="6363296" cy="757497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1288" indent="0">
              <a:buNone/>
              <a:defRPr sz="2400" b="1"/>
            </a:lvl2pPr>
            <a:lvl3pPr marL="1082576" indent="0">
              <a:buNone/>
              <a:defRPr sz="2100" b="1"/>
            </a:lvl3pPr>
            <a:lvl4pPr marL="1623862" indent="0">
              <a:buNone/>
              <a:defRPr sz="2000" b="1"/>
            </a:lvl4pPr>
            <a:lvl5pPr marL="2165150" indent="0">
              <a:buNone/>
              <a:defRPr sz="2000" b="1"/>
            </a:lvl5pPr>
            <a:lvl6pPr marL="2706437" indent="0">
              <a:buNone/>
              <a:defRPr sz="2000" b="1"/>
            </a:lvl6pPr>
            <a:lvl7pPr marL="3247725" indent="0">
              <a:buNone/>
              <a:defRPr sz="2000" b="1"/>
            </a:lvl7pPr>
            <a:lvl8pPr marL="3789013" indent="0">
              <a:buNone/>
              <a:defRPr sz="2000" b="1"/>
            </a:lvl8pPr>
            <a:lvl9pPr marL="4330299" indent="0">
              <a:buNone/>
              <a:defRPr sz="20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720090" y="2575114"/>
            <a:ext cx="6363296" cy="4678435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7315920" y="1817620"/>
            <a:ext cx="6365795" cy="757497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1288" indent="0">
              <a:buNone/>
              <a:defRPr sz="2400" b="1"/>
            </a:lvl2pPr>
            <a:lvl3pPr marL="1082576" indent="0">
              <a:buNone/>
              <a:defRPr sz="2100" b="1"/>
            </a:lvl3pPr>
            <a:lvl4pPr marL="1623862" indent="0">
              <a:buNone/>
              <a:defRPr sz="2000" b="1"/>
            </a:lvl4pPr>
            <a:lvl5pPr marL="2165150" indent="0">
              <a:buNone/>
              <a:defRPr sz="2000" b="1"/>
            </a:lvl5pPr>
            <a:lvl6pPr marL="2706437" indent="0">
              <a:buNone/>
              <a:defRPr sz="2000" b="1"/>
            </a:lvl6pPr>
            <a:lvl7pPr marL="3247725" indent="0">
              <a:buNone/>
              <a:defRPr sz="2000" b="1"/>
            </a:lvl7pPr>
            <a:lvl8pPr marL="3789013" indent="0">
              <a:buNone/>
              <a:defRPr sz="2000" b="1"/>
            </a:lvl8pPr>
            <a:lvl9pPr marL="4330299" indent="0">
              <a:buNone/>
              <a:defRPr sz="20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7315920" y="2575114"/>
            <a:ext cx="6365795" cy="4678435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0095" y="323299"/>
            <a:ext cx="4738093" cy="137590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630705" y="323304"/>
            <a:ext cx="8051006" cy="6930249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720095" y="1699203"/>
            <a:ext cx="4738093" cy="5554349"/>
          </a:xfrm>
        </p:spPr>
        <p:txBody>
          <a:bodyPr/>
          <a:lstStyle>
            <a:lvl1pPr marL="0" indent="0">
              <a:buNone/>
              <a:defRPr sz="1700"/>
            </a:lvl1pPr>
            <a:lvl2pPr marL="541288" indent="0">
              <a:buNone/>
              <a:defRPr sz="1400"/>
            </a:lvl2pPr>
            <a:lvl3pPr marL="1082576" indent="0">
              <a:buNone/>
              <a:defRPr sz="1200"/>
            </a:lvl3pPr>
            <a:lvl4pPr marL="1623862" indent="0">
              <a:buNone/>
              <a:defRPr sz="1100"/>
            </a:lvl4pPr>
            <a:lvl5pPr marL="2165150" indent="0">
              <a:buNone/>
              <a:defRPr sz="1100"/>
            </a:lvl5pPr>
            <a:lvl6pPr marL="2706437" indent="0">
              <a:buNone/>
              <a:defRPr sz="1100"/>
            </a:lvl6pPr>
            <a:lvl7pPr marL="3247725" indent="0">
              <a:buNone/>
              <a:defRPr sz="1100"/>
            </a:lvl7pPr>
            <a:lvl8pPr marL="3789013" indent="0">
              <a:buNone/>
              <a:defRPr sz="1100"/>
            </a:lvl8pPr>
            <a:lvl9pPr marL="4330299" indent="0">
              <a:buNone/>
              <a:defRPr sz="11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822854" y="5684048"/>
            <a:ext cx="8641080" cy="67103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822854" y="725543"/>
            <a:ext cx="8641080" cy="4872038"/>
          </a:xfrm>
        </p:spPr>
        <p:txBody>
          <a:bodyPr/>
          <a:lstStyle>
            <a:lvl1pPr marL="0" indent="0">
              <a:buNone/>
              <a:defRPr sz="3800"/>
            </a:lvl1pPr>
            <a:lvl2pPr marL="541288" indent="0">
              <a:buNone/>
              <a:defRPr sz="3300"/>
            </a:lvl2pPr>
            <a:lvl3pPr marL="1082576" indent="0">
              <a:buNone/>
              <a:defRPr sz="2900"/>
            </a:lvl3pPr>
            <a:lvl4pPr marL="1623862" indent="0">
              <a:buNone/>
              <a:defRPr sz="2400"/>
            </a:lvl4pPr>
            <a:lvl5pPr marL="2165150" indent="0">
              <a:buNone/>
              <a:defRPr sz="2400"/>
            </a:lvl5pPr>
            <a:lvl6pPr marL="2706437" indent="0">
              <a:buNone/>
              <a:defRPr sz="2400"/>
            </a:lvl6pPr>
            <a:lvl7pPr marL="3247725" indent="0">
              <a:buNone/>
              <a:defRPr sz="2400"/>
            </a:lvl7pPr>
            <a:lvl8pPr marL="3789013" indent="0">
              <a:buNone/>
              <a:defRPr sz="2400"/>
            </a:lvl8pPr>
            <a:lvl9pPr marL="4330299" indent="0">
              <a:buNone/>
              <a:defRPr sz="24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822854" y="6355079"/>
            <a:ext cx="8641080" cy="952980"/>
          </a:xfrm>
        </p:spPr>
        <p:txBody>
          <a:bodyPr/>
          <a:lstStyle>
            <a:lvl1pPr marL="0" indent="0">
              <a:buNone/>
              <a:defRPr sz="1700"/>
            </a:lvl1pPr>
            <a:lvl2pPr marL="541288" indent="0">
              <a:buNone/>
              <a:defRPr sz="1400"/>
            </a:lvl2pPr>
            <a:lvl3pPr marL="1082576" indent="0">
              <a:buNone/>
              <a:defRPr sz="1200"/>
            </a:lvl3pPr>
            <a:lvl4pPr marL="1623862" indent="0">
              <a:buNone/>
              <a:defRPr sz="1100"/>
            </a:lvl4pPr>
            <a:lvl5pPr marL="2165150" indent="0">
              <a:buNone/>
              <a:defRPr sz="1100"/>
            </a:lvl5pPr>
            <a:lvl6pPr marL="2706437" indent="0">
              <a:buNone/>
              <a:defRPr sz="1100"/>
            </a:lvl6pPr>
            <a:lvl7pPr marL="3247725" indent="0">
              <a:buNone/>
              <a:defRPr sz="1100"/>
            </a:lvl7pPr>
            <a:lvl8pPr marL="3789013" indent="0">
              <a:buNone/>
              <a:defRPr sz="1100"/>
            </a:lvl8pPr>
            <a:lvl9pPr marL="4330299" indent="0">
              <a:buNone/>
              <a:defRPr sz="11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720092" y="325181"/>
            <a:ext cx="12961621" cy="1353344"/>
          </a:xfrm>
          <a:prstGeom prst="rect">
            <a:avLst/>
          </a:prstGeom>
        </p:spPr>
        <p:txBody>
          <a:bodyPr vert="horz" lIns="108258" tIns="54128" rIns="108258" bIns="54128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0092" y="1894685"/>
            <a:ext cx="12961621" cy="5358866"/>
          </a:xfrm>
          <a:prstGeom prst="rect">
            <a:avLst/>
          </a:prstGeom>
        </p:spPr>
        <p:txBody>
          <a:bodyPr vert="horz" lIns="108258" tIns="54128" rIns="108258" bIns="54128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720089" y="7526098"/>
            <a:ext cx="3360421" cy="432318"/>
          </a:xfrm>
          <a:prstGeom prst="rect">
            <a:avLst/>
          </a:prstGeom>
        </p:spPr>
        <p:txBody>
          <a:bodyPr vert="horz" lIns="108258" tIns="54128" rIns="108258" bIns="5412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78840-F73B-4B4F-8300-63D8AED540DB}" type="datetimeFigureOut">
              <a:rPr lang="it-IT" smtClean="0"/>
              <a:pPr/>
              <a:t>18/01/2010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920618" y="7526098"/>
            <a:ext cx="4560570" cy="432318"/>
          </a:xfrm>
          <a:prstGeom prst="rect">
            <a:avLst/>
          </a:prstGeom>
        </p:spPr>
        <p:txBody>
          <a:bodyPr vert="horz" lIns="108258" tIns="54128" rIns="108258" bIns="5412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0321290" y="7526098"/>
            <a:ext cx="3360421" cy="432318"/>
          </a:xfrm>
          <a:prstGeom prst="rect">
            <a:avLst/>
          </a:prstGeom>
        </p:spPr>
        <p:txBody>
          <a:bodyPr vert="horz" lIns="108258" tIns="54128" rIns="108258" bIns="5412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14891-FA22-4AAE-A2EF-EF885F05069B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82576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5966" indent="-405966" algn="l" defTabSz="108257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9592" indent="-338305" algn="l" defTabSz="108257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53219" indent="-270643" algn="l" defTabSz="1082576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894507" indent="-270643" algn="l" defTabSz="1082576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794" indent="-270643" algn="l" defTabSz="1082576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77081" indent="-270643" algn="l" defTabSz="10825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18368" indent="-270643" algn="l" defTabSz="10825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59656" indent="-270643" algn="l" defTabSz="10825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00944" indent="-270643" algn="l" defTabSz="10825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0825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1288" algn="l" defTabSz="10825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2576" algn="l" defTabSz="10825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23862" algn="l" defTabSz="10825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5150" algn="l" defTabSz="10825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06437" algn="l" defTabSz="10825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47725" algn="l" defTabSz="10825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89013" algn="l" defTabSz="10825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299" algn="l" defTabSz="108257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485992" y="488131"/>
            <a:ext cx="4143404" cy="432479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Esperienze devianti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557959" y="916759"/>
            <a:ext cx="2428892" cy="432479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/>
              <a:t>Sono Influenzate da</a:t>
            </a:r>
            <a:endParaRPr lang="it-IT" dirty="0"/>
          </a:p>
        </p:txBody>
      </p:sp>
      <p:cxnSp>
        <p:nvCxnSpPr>
          <p:cNvPr id="14" name="Connettore 1 13"/>
          <p:cNvCxnSpPr/>
          <p:nvPr/>
        </p:nvCxnSpPr>
        <p:spPr>
          <a:xfrm>
            <a:off x="4700570" y="702445"/>
            <a:ext cx="1857388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>
            <a:off x="8272470" y="1131073"/>
            <a:ext cx="793153" cy="3842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/>
          <p:cNvSpPr txBox="1"/>
          <p:nvPr/>
        </p:nvSpPr>
        <p:spPr>
          <a:xfrm>
            <a:off x="9058288" y="1416826"/>
            <a:ext cx="1500198" cy="1401975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Condizione economica familiare indigente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5288148" y="2875847"/>
            <a:ext cx="6484784" cy="432479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/>
              <a:t>Riconoscibile in</a:t>
            </a:r>
            <a:endParaRPr lang="it-IT" dirty="0"/>
          </a:p>
        </p:txBody>
      </p:sp>
      <p:cxnSp>
        <p:nvCxnSpPr>
          <p:cNvPr id="28" name="Connettore 2 27"/>
          <p:cNvCxnSpPr>
            <a:stCxn id="26" idx="2"/>
          </p:cNvCxnSpPr>
          <p:nvPr/>
        </p:nvCxnSpPr>
        <p:spPr>
          <a:xfrm rot="5400000">
            <a:off x="8097091" y="3483705"/>
            <a:ext cx="608828" cy="258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sellaDiTesto 31"/>
          <p:cNvSpPr txBox="1"/>
          <p:nvPr/>
        </p:nvSpPr>
        <p:spPr>
          <a:xfrm>
            <a:off x="8058157" y="3917155"/>
            <a:ext cx="1214446" cy="432479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reddito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34" name="Connettore 2 33"/>
          <p:cNvCxnSpPr>
            <a:stCxn id="26" idx="2"/>
          </p:cNvCxnSpPr>
          <p:nvPr/>
        </p:nvCxnSpPr>
        <p:spPr>
          <a:xfrm rot="5400000">
            <a:off x="7311275" y="2483575"/>
            <a:ext cx="394515" cy="20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sellaDiTesto 35"/>
          <p:cNvSpPr txBox="1"/>
          <p:nvPr/>
        </p:nvSpPr>
        <p:spPr>
          <a:xfrm>
            <a:off x="5063122" y="3721695"/>
            <a:ext cx="3600474" cy="765275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Scarso riconoscimento lavorativo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39" name="Connettore 2 38"/>
          <p:cNvCxnSpPr>
            <a:stCxn id="26" idx="2"/>
          </p:cNvCxnSpPr>
          <p:nvPr/>
        </p:nvCxnSpPr>
        <p:spPr>
          <a:xfrm rot="16200000" flipH="1">
            <a:off x="8952957" y="2885909"/>
            <a:ext cx="413371" cy="12582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/>
          <p:cNvSpPr txBox="1"/>
          <p:nvPr/>
        </p:nvSpPr>
        <p:spPr>
          <a:xfrm>
            <a:off x="8843974" y="3702841"/>
            <a:ext cx="3286148" cy="774496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Elevate e numerose spese</a:t>
            </a:r>
          </a:p>
          <a:p>
            <a:r>
              <a:rPr lang="it-IT" dirty="0">
                <a:solidFill>
                  <a:srgbClr val="FF0000"/>
                </a:solidFill>
              </a:rPr>
              <a:t>a</a:t>
            </a:r>
            <a:r>
              <a:rPr lang="it-IT" dirty="0" smtClean="0">
                <a:solidFill>
                  <a:srgbClr val="FF0000"/>
                </a:solidFill>
              </a:rPr>
              <a:t> carico della famiglia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47" name="Connettore 1 46"/>
          <p:cNvCxnSpPr>
            <a:stCxn id="36" idx="2"/>
          </p:cNvCxnSpPr>
          <p:nvPr/>
        </p:nvCxnSpPr>
        <p:spPr>
          <a:xfrm rot="16200000" flipH="1">
            <a:off x="6638376" y="4711952"/>
            <a:ext cx="716069" cy="2661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asellaDiTesto 47"/>
          <p:cNvSpPr txBox="1"/>
          <p:nvPr/>
        </p:nvSpPr>
        <p:spPr>
          <a:xfrm>
            <a:off x="6434703" y="5131601"/>
            <a:ext cx="1623453" cy="432479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/>
              <a:t>determina</a:t>
            </a:r>
            <a:endParaRPr lang="it-IT" dirty="0"/>
          </a:p>
        </p:txBody>
      </p:sp>
      <p:cxnSp>
        <p:nvCxnSpPr>
          <p:cNvPr id="50" name="Connettore 2 49"/>
          <p:cNvCxnSpPr/>
          <p:nvPr/>
        </p:nvCxnSpPr>
        <p:spPr>
          <a:xfrm rot="5400000">
            <a:off x="7022305" y="5595948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/>
          <p:cNvSpPr txBox="1"/>
          <p:nvPr/>
        </p:nvSpPr>
        <p:spPr>
          <a:xfrm>
            <a:off x="6129329" y="5631667"/>
            <a:ext cx="2286017" cy="1078809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Bassa autorevolezza paterna/materna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54" name="Connettore 1 53"/>
          <p:cNvCxnSpPr>
            <a:stCxn id="43" idx="2"/>
          </p:cNvCxnSpPr>
          <p:nvPr/>
        </p:nvCxnSpPr>
        <p:spPr>
          <a:xfrm rot="5400000">
            <a:off x="10338511" y="4554436"/>
            <a:ext cx="22563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CasellaDiTesto 55"/>
          <p:cNvSpPr txBox="1"/>
          <p:nvPr/>
        </p:nvSpPr>
        <p:spPr>
          <a:xfrm>
            <a:off x="9272602" y="4774411"/>
            <a:ext cx="2571768" cy="432479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/>
              <a:t>Non permettono di</a:t>
            </a:r>
            <a:endParaRPr lang="it-IT" dirty="0"/>
          </a:p>
        </p:txBody>
      </p:sp>
      <p:cxnSp>
        <p:nvCxnSpPr>
          <p:cNvPr id="58" name="Connettore 2 57"/>
          <p:cNvCxnSpPr/>
          <p:nvPr/>
        </p:nvCxnSpPr>
        <p:spPr>
          <a:xfrm rot="5400000">
            <a:off x="9344040" y="5274477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asellaDiTesto 62"/>
          <p:cNvSpPr txBox="1"/>
          <p:nvPr/>
        </p:nvSpPr>
        <p:spPr>
          <a:xfrm>
            <a:off x="8486784" y="5751723"/>
            <a:ext cx="2357454" cy="755644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Sostenere spese minime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25" name="Connettore 1 24"/>
          <p:cNvCxnSpPr>
            <a:stCxn id="4" idx="2"/>
            <a:endCxn id="4" idx="2"/>
          </p:cNvCxnSpPr>
          <p:nvPr/>
        </p:nvCxnSpPr>
        <p:spPr>
          <a:xfrm rot="5400000">
            <a:off x="4557694" y="92061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 rot="10800000" flipV="1">
            <a:off x="1200110" y="845321"/>
            <a:ext cx="1285882" cy="7143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asellaDiTesto 36"/>
          <p:cNvSpPr txBox="1"/>
          <p:nvPr/>
        </p:nvSpPr>
        <p:spPr>
          <a:xfrm>
            <a:off x="557167" y="1345387"/>
            <a:ext cx="1071569" cy="432479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/>
              <a:t>sono</a:t>
            </a:r>
            <a:endParaRPr lang="it-IT" dirty="0"/>
          </a:p>
        </p:txBody>
      </p:sp>
      <p:cxnSp>
        <p:nvCxnSpPr>
          <p:cNvPr id="42" name="Connettore 2 41"/>
          <p:cNvCxnSpPr/>
          <p:nvPr/>
        </p:nvCxnSpPr>
        <p:spPr>
          <a:xfrm rot="16200000" flipH="1">
            <a:off x="819318" y="1797615"/>
            <a:ext cx="475829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asellaDiTesto 43"/>
          <p:cNvSpPr txBox="1"/>
          <p:nvPr/>
        </p:nvSpPr>
        <p:spPr>
          <a:xfrm>
            <a:off x="342853" y="2059767"/>
            <a:ext cx="3143272" cy="755644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Atti e comportamenti non perpetuati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55" name="Connettore 1 54"/>
          <p:cNvCxnSpPr>
            <a:stCxn id="44" idx="2"/>
          </p:cNvCxnSpPr>
          <p:nvPr/>
        </p:nvCxnSpPr>
        <p:spPr>
          <a:xfrm rot="16200000" flipH="1">
            <a:off x="2030866" y="2699034"/>
            <a:ext cx="526272" cy="7590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CasellaDiTesto 58"/>
          <p:cNvSpPr txBox="1"/>
          <p:nvPr/>
        </p:nvSpPr>
        <p:spPr>
          <a:xfrm>
            <a:off x="675044" y="3298772"/>
            <a:ext cx="3600473" cy="437300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/>
              <a:t>Che si manifestano come</a:t>
            </a:r>
            <a:endParaRPr lang="it-IT" dirty="0"/>
          </a:p>
        </p:txBody>
      </p:sp>
      <p:cxnSp>
        <p:nvCxnSpPr>
          <p:cNvPr id="61" name="Connettore 2 60"/>
          <p:cNvCxnSpPr/>
          <p:nvPr/>
        </p:nvCxnSpPr>
        <p:spPr>
          <a:xfrm rot="5400000">
            <a:off x="2756168" y="3890555"/>
            <a:ext cx="338339" cy="25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CasellaDiTesto 63"/>
          <p:cNvSpPr txBox="1"/>
          <p:nvPr/>
        </p:nvSpPr>
        <p:spPr>
          <a:xfrm>
            <a:off x="450010" y="3975450"/>
            <a:ext cx="3262931" cy="765275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Violazione di norme sociali e giuridiche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68" name="Connettore 1 67"/>
          <p:cNvCxnSpPr/>
          <p:nvPr/>
        </p:nvCxnSpPr>
        <p:spPr>
          <a:xfrm>
            <a:off x="3414686" y="4202907"/>
            <a:ext cx="1071570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CasellaDiTesto 71"/>
          <p:cNvSpPr txBox="1"/>
          <p:nvPr/>
        </p:nvSpPr>
        <p:spPr>
          <a:xfrm>
            <a:off x="4343379" y="4345783"/>
            <a:ext cx="1057285" cy="432479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/>
              <a:t> sono</a:t>
            </a:r>
            <a:endParaRPr lang="it-IT" dirty="0"/>
          </a:p>
        </p:txBody>
      </p:sp>
      <p:cxnSp>
        <p:nvCxnSpPr>
          <p:cNvPr id="74" name="Connettore 2 73"/>
          <p:cNvCxnSpPr>
            <a:stCxn id="72" idx="2"/>
          </p:cNvCxnSpPr>
          <p:nvPr/>
        </p:nvCxnSpPr>
        <p:spPr>
          <a:xfrm rot="16200000" flipH="1">
            <a:off x="4805214" y="4845069"/>
            <a:ext cx="212201" cy="785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CasellaDiTesto 75"/>
          <p:cNvSpPr txBox="1"/>
          <p:nvPr/>
        </p:nvSpPr>
        <p:spPr>
          <a:xfrm>
            <a:off x="4700570" y="4917288"/>
            <a:ext cx="1928826" cy="1401975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Manifestazione</a:t>
            </a:r>
          </a:p>
          <a:p>
            <a:pPr algn="ctr"/>
            <a:r>
              <a:rPr lang="it-IT" dirty="0" smtClean="0">
                <a:solidFill>
                  <a:srgbClr val="FF0000"/>
                </a:solidFill>
              </a:rPr>
              <a:t>Di una</a:t>
            </a:r>
          </a:p>
          <a:p>
            <a:pPr algn="ctr"/>
            <a:r>
              <a:rPr lang="it-IT" dirty="0" smtClean="0">
                <a:solidFill>
                  <a:srgbClr val="FF0000"/>
                </a:solidFill>
              </a:rPr>
              <a:t>Forma di disagio 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79" name="Connettore 1 78"/>
          <p:cNvCxnSpPr/>
          <p:nvPr/>
        </p:nvCxnSpPr>
        <p:spPr>
          <a:xfrm rot="5400000">
            <a:off x="5307794" y="6310328"/>
            <a:ext cx="3571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CasellaDiTesto 79"/>
          <p:cNvSpPr txBox="1"/>
          <p:nvPr/>
        </p:nvSpPr>
        <p:spPr>
          <a:xfrm>
            <a:off x="4986322" y="6417486"/>
            <a:ext cx="1214446" cy="428628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/>
              <a:t>nasce</a:t>
            </a:r>
            <a:endParaRPr lang="it-IT" dirty="0"/>
          </a:p>
        </p:txBody>
      </p:sp>
      <p:cxnSp>
        <p:nvCxnSpPr>
          <p:cNvPr id="82" name="Connettore 2 81"/>
          <p:cNvCxnSpPr>
            <a:stCxn id="80" idx="2"/>
          </p:cNvCxnSpPr>
          <p:nvPr/>
        </p:nvCxnSpPr>
        <p:spPr>
          <a:xfrm rot="16200000" flipH="1">
            <a:off x="5480137" y="6959522"/>
            <a:ext cx="258965" cy="321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CasellaDiTesto 82"/>
          <p:cNvSpPr txBox="1"/>
          <p:nvPr/>
        </p:nvSpPr>
        <p:spPr>
          <a:xfrm>
            <a:off x="5414950" y="7060427"/>
            <a:ext cx="1428759" cy="755644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smtClean="0">
                <a:solidFill>
                  <a:srgbClr val="FF0000"/>
                </a:solidFill>
              </a:rPr>
              <a:t>Da </a:t>
            </a:r>
            <a:r>
              <a:rPr lang="it-IT" smtClean="0">
                <a:solidFill>
                  <a:srgbClr val="FF0000"/>
                </a:solidFill>
              </a:rPr>
              <a:t>una </a:t>
            </a:r>
            <a:r>
              <a:rPr lang="it-IT" dirty="0" smtClean="0">
                <a:solidFill>
                  <a:srgbClr val="FF0000"/>
                </a:solidFill>
              </a:rPr>
              <a:t>incapacità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85" name="Connettore 1 84"/>
          <p:cNvCxnSpPr>
            <a:stCxn id="87" idx="1"/>
          </p:cNvCxnSpPr>
          <p:nvPr/>
        </p:nvCxnSpPr>
        <p:spPr>
          <a:xfrm rot="10800000">
            <a:off x="6486521" y="7274741"/>
            <a:ext cx="714383" cy="48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CasellaDiTesto 86"/>
          <p:cNvSpPr txBox="1"/>
          <p:nvPr/>
        </p:nvSpPr>
        <p:spPr>
          <a:xfrm>
            <a:off x="7200903" y="7105077"/>
            <a:ext cx="2250297" cy="437300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/>
              <a:t>Di esprimere</a:t>
            </a:r>
            <a:endParaRPr lang="it-IT" dirty="0"/>
          </a:p>
        </p:txBody>
      </p:sp>
      <p:cxnSp>
        <p:nvCxnSpPr>
          <p:cNvPr id="89" name="Connettore 2 88"/>
          <p:cNvCxnSpPr/>
          <p:nvPr/>
        </p:nvCxnSpPr>
        <p:spPr>
          <a:xfrm flipV="1">
            <a:off x="9226168" y="6935909"/>
            <a:ext cx="787606" cy="3383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ttore 2 90"/>
          <p:cNvCxnSpPr/>
          <p:nvPr/>
        </p:nvCxnSpPr>
        <p:spPr>
          <a:xfrm>
            <a:off x="9226169" y="7443416"/>
            <a:ext cx="1012633" cy="1691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CasellaDiTesto 91"/>
          <p:cNvSpPr txBox="1"/>
          <p:nvPr/>
        </p:nvSpPr>
        <p:spPr>
          <a:xfrm>
            <a:off x="10126287" y="6851326"/>
            <a:ext cx="1221790" cy="432479"/>
          </a:xfrm>
          <a:prstGeom prst="rect">
            <a:avLst/>
          </a:prstGeom>
          <a:noFill/>
        </p:spPr>
        <p:txBody>
          <a:bodyPr wrap="none" lIns="108258" tIns="54128" rIns="108258" bIns="54128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emozioni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93" name="CasellaDiTesto 92"/>
          <p:cNvSpPr txBox="1"/>
          <p:nvPr/>
        </p:nvSpPr>
        <p:spPr>
          <a:xfrm>
            <a:off x="10351318" y="7274246"/>
            <a:ext cx="1800238" cy="437300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bisogni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95" name="Connettore 1 94"/>
          <p:cNvCxnSpPr>
            <a:stCxn id="64" idx="2"/>
          </p:cNvCxnSpPr>
          <p:nvPr/>
        </p:nvCxnSpPr>
        <p:spPr>
          <a:xfrm rot="5400000">
            <a:off x="1928481" y="4837471"/>
            <a:ext cx="249745" cy="562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CasellaDiTesto 99"/>
          <p:cNvSpPr txBox="1"/>
          <p:nvPr/>
        </p:nvSpPr>
        <p:spPr>
          <a:xfrm>
            <a:off x="450011" y="4905878"/>
            <a:ext cx="2362811" cy="437300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/>
              <a:t>Consistono in</a:t>
            </a:r>
            <a:endParaRPr lang="it-IT" dirty="0"/>
          </a:p>
        </p:txBody>
      </p:sp>
      <p:cxnSp>
        <p:nvCxnSpPr>
          <p:cNvPr id="102" name="Connettore 2 101"/>
          <p:cNvCxnSpPr>
            <a:endCxn id="112" idx="0"/>
          </p:cNvCxnSpPr>
          <p:nvPr/>
        </p:nvCxnSpPr>
        <p:spPr>
          <a:xfrm>
            <a:off x="2057366" y="5203041"/>
            <a:ext cx="964411" cy="9286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ttore 2 104"/>
          <p:cNvCxnSpPr/>
          <p:nvPr/>
        </p:nvCxnSpPr>
        <p:spPr>
          <a:xfrm rot="16200000" flipH="1">
            <a:off x="1630623" y="5526298"/>
            <a:ext cx="676677" cy="1125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ttore 2 107"/>
          <p:cNvCxnSpPr/>
          <p:nvPr/>
        </p:nvCxnSpPr>
        <p:spPr>
          <a:xfrm rot="10800000" flipV="1">
            <a:off x="287383" y="5244217"/>
            <a:ext cx="950234" cy="451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CasellaDiTesto 109"/>
          <p:cNvSpPr txBox="1"/>
          <p:nvPr/>
        </p:nvSpPr>
        <p:spPr>
          <a:xfrm>
            <a:off x="7" y="5751724"/>
            <a:ext cx="1200101" cy="1093248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Furti  più</a:t>
            </a:r>
          </a:p>
          <a:p>
            <a:pPr algn="ctr"/>
            <a:r>
              <a:rPr lang="it-IT" dirty="0" smtClean="0">
                <a:solidFill>
                  <a:srgbClr val="FF0000"/>
                </a:solidFill>
              </a:rPr>
              <a:t>O meno </a:t>
            </a:r>
          </a:p>
          <a:p>
            <a:pPr algn="ctr"/>
            <a:r>
              <a:rPr lang="it-IT" dirty="0" smtClean="0">
                <a:solidFill>
                  <a:srgbClr val="FF0000"/>
                </a:solidFill>
              </a:rPr>
              <a:t>gravi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11" name="CasellaDiTesto 110"/>
          <p:cNvSpPr txBox="1"/>
          <p:nvPr/>
        </p:nvSpPr>
        <p:spPr>
          <a:xfrm>
            <a:off x="1128670" y="5845981"/>
            <a:ext cx="1357322" cy="755644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Atti di violenza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12" name="CasellaDiTesto 111"/>
          <p:cNvSpPr txBox="1"/>
          <p:nvPr/>
        </p:nvSpPr>
        <p:spPr>
          <a:xfrm>
            <a:off x="2343116" y="6131733"/>
            <a:ext cx="1357322" cy="1725140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Uso e abuso</a:t>
            </a:r>
          </a:p>
          <a:p>
            <a:pPr algn="ctr"/>
            <a:r>
              <a:rPr lang="it-IT" dirty="0" smtClean="0">
                <a:solidFill>
                  <a:srgbClr val="FF0000"/>
                </a:solidFill>
              </a:rPr>
              <a:t>Di</a:t>
            </a:r>
          </a:p>
          <a:p>
            <a:pPr algn="ctr"/>
            <a:r>
              <a:rPr lang="it-IT" dirty="0" smtClean="0">
                <a:solidFill>
                  <a:srgbClr val="FF0000"/>
                </a:solidFill>
              </a:rPr>
              <a:t> sostanze e alcool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115" name="Connettore 2 114"/>
          <p:cNvCxnSpPr/>
          <p:nvPr/>
        </p:nvCxnSpPr>
        <p:spPr>
          <a:xfrm>
            <a:off x="10772800" y="5203039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CasellaDiTesto 115"/>
          <p:cNvSpPr txBox="1"/>
          <p:nvPr/>
        </p:nvSpPr>
        <p:spPr>
          <a:xfrm>
            <a:off x="10558487" y="5774543"/>
            <a:ext cx="1928826" cy="755644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Acquistare beni</a:t>
            </a:r>
          </a:p>
          <a:p>
            <a:pPr algn="ctr"/>
            <a:r>
              <a:rPr lang="it-IT" dirty="0" smtClean="0">
                <a:solidFill>
                  <a:srgbClr val="FF0000"/>
                </a:solidFill>
              </a:rPr>
              <a:t> durevoli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103" name="Connettore 1 102"/>
          <p:cNvCxnSpPr>
            <a:endCxn id="26" idx="0"/>
          </p:cNvCxnSpPr>
          <p:nvPr/>
        </p:nvCxnSpPr>
        <p:spPr>
          <a:xfrm rot="10800000" flipV="1">
            <a:off x="8530541" y="2631271"/>
            <a:ext cx="1228655" cy="2445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CasellaDiTesto 113"/>
          <p:cNvSpPr txBox="1"/>
          <p:nvPr/>
        </p:nvSpPr>
        <p:spPr>
          <a:xfrm>
            <a:off x="12601619" y="2894237"/>
            <a:ext cx="1350177" cy="437300"/>
          </a:xfrm>
          <a:prstGeom prst="rect">
            <a:avLst/>
          </a:prstGeom>
          <a:noFill/>
        </p:spPr>
        <p:txBody>
          <a:bodyPr wrap="square" lIns="108258" tIns="54128" rIns="108258" bIns="54128" rtlCol="0">
            <a:spAutoFit/>
          </a:bodyPr>
          <a:lstStyle/>
          <a:p>
            <a:r>
              <a:rPr lang="it-IT" dirty="0" smtClean="0"/>
              <a:t> </a:t>
            </a:r>
            <a:endParaRPr lang="it-IT" dirty="0"/>
          </a:p>
        </p:txBody>
      </p:sp>
      <p:cxnSp>
        <p:nvCxnSpPr>
          <p:cNvPr id="77" name="Connettore 2 76"/>
          <p:cNvCxnSpPr/>
          <p:nvPr/>
        </p:nvCxnSpPr>
        <p:spPr>
          <a:xfrm>
            <a:off x="2057364" y="5131601"/>
            <a:ext cx="150019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CasellaDiTesto 85"/>
          <p:cNvSpPr txBox="1"/>
          <p:nvPr/>
        </p:nvSpPr>
        <p:spPr>
          <a:xfrm>
            <a:off x="3557562" y="5060163"/>
            <a:ext cx="14287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Eccessiva e prematura tendenza ad esibire la propria </a:t>
            </a:r>
            <a:r>
              <a:rPr lang="it-IT" dirty="0" err="1" smtClean="0">
                <a:solidFill>
                  <a:srgbClr val="FF0000"/>
                </a:solidFill>
              </a:rPr>
              <a:t>seduttività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endParaRPr lang="it-IT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98</Words>
  <Application>Microsoft Office PowerPoint</Application>
  <PresentationFormat>Personalizzato</PresentationFormat>
  <Paragraphs>38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Diapositiva 1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Gianluca</dc:creator>
  <cp:lastModifiedBy>Gianluca</cp:lastModifiedBy>
  <cp:revision>28</cp:revision>
  <dcterms:created xsi:type="dcterms:W3CDTF">2009-12-26T10:48:19Z</dcterms:created>
  <dcterms:modified xsi:type="dcterms:W3CDTF">2010-01-18T07:28:10Z</dcterms:modified>
</cp:coreProperties>
</file>