
<file path=[Content_Types].xml><?xml version="1.0" encoding="utf-8"?>
<Types xmlns="http://schemas.openxmlformats.org/package/2006/content-types">
  <Default ContentType="image/jpeg" Extension="jpg"/>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b1b2fb9ea1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b1b2fb9ea1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b1b2fb9ea1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2b1b2fb9ea1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b1b2fb9ea1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b1b2fb9ea1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b1b2fb9ea1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b1b2fb9ea1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b1b2fb9ea1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b1b2fb9ea1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b1b2fb9ea1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b1b2fb9ea1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b1b2fb9ea1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b1b2fb9ea1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b1b2fb9ea1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2b1b2fb9ea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b1b2fb9ea1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b1b2fb9ea1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b1b2fb9ea1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b1b2fb9ea1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b1b2fb9ea1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b1b2fb9ea1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it"/>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slide" Target="/ppt/slides/slide7.xml"/><Relationship Id="rId4" Type="http://schemas.openxmlformats.org/officeDocument/2006/relationships/slide" Target="/ppt/slides/slide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slide" Target="/ppt/slid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jp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slide" Target="/ppt/slides/slide8.xml"/><Relationship Id="rId4" Type="http://schemas.openxmlformats.org/officeDocument/2006/relationships/slide" Target="/ppt/slides/slide10.xml"/><Relationship Id="rId5" Type="http://schemas.openxmlformats.org/officeDocument/2006/relationships/slide" Target="/ppt/slides/slide9.xml"/><Relationship Id="rId6" Type="http://schemas.openxmlformats.org/officeDocument/2006/relationships/slide" Target="/ppt/slides/slide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slide" Target="/ppt/slides/slide7.xml"/><Relationship Id="rId4" Type="http://schemas.openxmlformats.org/officeDocument/2006/relationships/slide" Target="/ppt/slides/slide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slide" Target="/ppt/slid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262158" y="-41492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it"/>
              <a:t>ADAM SMITH</a:t>
            </a:r>
            <a:endParaRPr/>
          </a:p>
        </p:txBody>
      </p:sp>
      <p:pic>
        <p:nvPicPr>
          <p:cNvPr id="55" name="Google Shape;55;p13"/>
          <p:cNvPicPr preferRelativeResize="0"/>
          <p:nvPr/>
        </p:nvPicPr>
        <p:blipFill>
          <a:blip r:embed="rId3">
            <a:alphaModFix/>
          </a:blip>
          <a:stretch>
            <a:fillRect/>
          </a:stretch>
        </p:blipFill>
        <p:spPr>
          <a:xfrm>
            <a:off x="3525013" y="1779250"/>
            <a:ext cx="2093975" cy="3118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2"/>
          <p:cNvSpPr txBox="1"/>
          <p:nvPr>
            <p:ph type="title"/>
          </p:nvPr>
        </p:nvSpPr>
        <p:spPr>
          <a:xfrm>
            <a:off x="371175" y="167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it"/>
              <a:t>DOMANDA:</a:t>
            </a:r>
            <a:r>
              <a:rPr lang="it"/>
              <a:t> quale (o quali) classificazione ricorda più la teoria di Adam Smith? </a:t>
            </a:r>
            <a:endParaRPr/>
          </a:p>
        </p:txBody>
      </p:sp>
      <p:sp>
        <p:nvSpPr>
          <p:cNvPr id="123" name="Google Shape;123;p22"/>
          <p:cNvSpPr/>
          <p:nvPr/>
        </p:nvSpPr>
        <p:spPr>
          <a:xfrm>
            <a:off x="65605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b="1" lang="it">
                <a:solidFill>
                  <a:schemeClr val="dk1"/>
                </a:solidFill>
              </a:rPr>
              <a:t>1. Etica della Virtù</a:t>
            </a:r>
            <a:endParaRPr b="1">
              <a:solidFill>
                <a:schemeClr val="dk1"/>
              </a:solidFill>
            </a:endParaRPr>
          </a:p>
        </p:txBody>
      </p:sp>
      <p:sp>
        <p:nvSpPr>
          <p:cNvPr id="124" name="Google Shape;124;p22"/>
          <p:cNvSpPr/>
          <p:nvPr/>
        </p:nvSpPr>
        <p:spPr>
          <a:xfrm>
            <a:off x="656050" y="3156800"/>
            <a:ext cx="3171300" cy="1070400"/>
          </a:xfrm>
          <a:prstGeom prst="roundRect">
            <a:avLst>
              <a:gd fmla="val 16667" name="adj"/>
            </a:avLst>
          </a:prstGeom>
          <a:solidFill>
            <a:srgbClr val="00FF00"/>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0" rtl="0" algn="l">
              <a:spcBef>
                <a:spcPts val="0"/>
              </a:spcBef>
              <a:spcAft>
                <a:spcPts val="0"/>
              </a:spcAft>
              <a:buNone/>
            </a:pPr>
            <a:r>
              <a:rPr b="1" lang="it"/>
              <a:t>3. Etica Teleologica</a:t>
            </a:r>
            <a:endParaRPr b="1"/>
          </a:p>
        </p:txBody>
      </p:sp>
      <p:sp>
        <p:nvSpPr>
          <p:cNvPr id="125" name="Google Shape;125;p22"/>
          <p:cNvSpPr/>
          <p:nvPr/>
        </p:nvSpPr>
        <p:spPr>
          <a:xfrm>
            <a:off x="520250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t>2. Etica Deontologica</a:t>
            </a:r>
            <a:endParaRPr b="1"/>
          </a:p>
        </p:txBody>
      </p:sp>
      <p:sp>
        <p:nvSpPr>
          <p:cNvPr id="126" name="Google Shape;126;p22"/>
          <p:cNvSpPr/>
          <p:nvPr/>
        </p:nvSpPr>
        <p:spPr>
          <a:xfrm>
            <a:off x="520250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457200" rtl="0" algn="l">
              <a:spcBef>
                <a:spcPts val="0"/>
              </a:spcBef>
              <a:spcAft>
                <a:spcPts val="0"/>
              </a:spcAft>
              <a:buNone/>
            </a:pPr>
            <a:r>
              <a:rPr b="1" lang="it"/>
              <a:t>4. Tutte e tre </a:t>
            </a:r>
            <a:endParaRPr b="1"/>
          </a:p>
        </p:txBody>
      </p:sp>
      <p:sp>
        <p:nvSpPr>
          <p:cNvPr id="127" name="Google Shape;127;p22"/>
          <p:cNvSpPr/>
          <p:nvPr/>
        </p:nvSpPr>
        <p:spPr>
          <a:xfrm>
            <a:off x="656050" y="4394275"/>
            <a:ext cx="7717800" cy="634500"/>
          </a:xfrm>
          <a:prstGeom prst="rect">
            <a:avLst/>
          </a:prstGeom>
          <a:solidFill>
            <a:srgbClr val="00FF0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t>ESATTO! </a:t>
            </a:r>
            <a:r>
              <a:rPr lang="it"/>
              <a:t>L’etica di Adam Smith si concentra sul risultato, in termini di sensazioni prodotte nelle persone, dell’azione, quindi sul fine! Inoltre, rifiuta la possibilità di stabilire astrattamente ed una volta per tutte i valori morali! C’è anche un’altra risposta esatta, secondo te?</a:t>
            </a:r>
            <a:endParaRPr/>
          </a:p>
        </p:txBody>
      </p:sp>
      <p:sp>
        <p:nvSpPr>
          <p:cNvPr id="128" name="Google Shape;128;p22">
            <a:hlinkClick action="ppaction://hlinksldjump" r:id="rId3"/>
          </p:cNvPr>
          <p:cNvSpPr/>
          <p:nvPr/>
        </p:nvSpPr>
        <p:spPr>
          <a:xfrm>
            <a:off x="4025600" y="740250"/>
            <a:ext cx="2051400" cy="488400"/>
          </a:xfrm>
          <a:prstGeom prst="rect">
            <a:avLst/>
          </a:prstGeom>
          <a:solidFill>
            <a:srgbClr val="00FFFF"/>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it"/>
              <a:t>Clicca qui per tornare alla domanda</a:t>
            </a:r>
            <a:endParaRPr/>
          </a:p>
        </p:txBody>
      </p:sp>
      <p:sp>
        <p:nvSpPr>
          <p:cNvPr id="129" name="Google Shape;129;p22">
            <a:hlinkClick action="ppaction://hlinksldjump" r:id="rId4"/>
          </p:cNvPr>
          <p:cNvSpPr/>
          <p:nvPr/>
        </p:nvSpPr>
        <p:spPr>
          <a:xfrm>
            <a:off x="6443750" y="734700"/>
            <a:ext cx="1793700" cy="488400"/>
          </a:xfrm>
          <a:prstGeom prst="rect">
            <a:avLst/>
          </a:prstGeom>
          <a:solidFill>
            <a:srgbClr val="00FFFF"/>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it"/>
              <a:t>Clicca qui per andare avanti</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3"/>
          <p:cNvSpPr txBox="1"/>
          <p:nvPr>
            <p:ph type="title"/>
          </p:nvPr>
        </p:nvSpPr>
        <p:spPr>
          <a:xfrm>
            <a:off x="371175" y="167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it"/>
              <a:t>DOMANDA:</a:t>
            </a:r>
            <a:r>
              <a:rPr lang="it"/>
              <a:t> quale (o quali) classificazione ricorda più la teoria di Adam Smith?</a:t>
            </a:r>
            <a:endParaRPr/>
          </a:p>
        </p:txBody>
      </p:sp>
      <p:sp>
        <p:nvSpPr>
          <p:cNvPr id="135" name="Google Shape;135;p23"/>
          <p:cNvSpPr/>
          <p:nvPr/>
        </p:nvSpPr>
        <p:spPr>
          <a:xfrm>
            <a:off x="65605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b="1" lang="it">
                <a:solidFill>
                  <a:schemeClr val="dk1"/>
                </a:solidFill>
              </a:rPr>
              <a:t>1. Etica della Virtù</a:t>
            </a:r>
            <a:endParaRPr b="1">
              <a:solidFill>
                <a:schemeClr val="dk1"/>
              </a:solidFill>
            </a:endParaRPr>
          </a:p>
        </p:txBody>
      </p:sp>
      <p:sp>
        <p:nvSpPr>
          <p:cNvPr id="136" name="Google Shape;136;p23"/>
          <p:cNvSpPr/>
          <p:nvPr/>
        </p:nvSpPr>
        <p:spPr>
          <a:xfrm>
            <a:off x="65605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0" rtl="0" algn="l">
              <a:spcBef>
                <a:spcPts val="0"/>
              </a:spcBef>
              <a:spcAft>
                <a:spcPts val="0"/>
              </a:spcAft>
              <a:buNone/>
            </a:pPr>
            <a:r>
              <a:rPr b="1" lang="it"/>
              <a:t>3. Etica Teleologica</a:t>
            </a:r>
            <a:endParaRPr b="1"/>
          </a:p>
        </p:txBody>
      </p:sp>
      <p:sp>
        <p:nvSpPr>
          <p:cNvPr id="137" name="Google Shape;137;p23"/>
          <p:cNvSpPr/>
          <p:nvPr/>
        </p:nvSpPr>
        <p:spPr>
          <a:xfrm>
            <a:off x="520250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t>2. Etica Deontologica</a:t>
            </a:r>
            <a:endParaRPr b="1"/>
          </a:p>
        </p:txBody>
      </p:sp>
      <p:sp>
        <p:nvSpPr>
          <p:cNvPr id="138" name="Google Shape;138;p23"/>
          <p:cNvSpPr/>
          <p:nvPr/>
        </p:nvSpPr>
        <p:spPr>
          <a:xfrm>
            <a:off x="5202500" y="3156800"/>
            <a:ext cx="3171300" cy="1070400"/>
          </a:xfrm>
          <a:prstGeom prst="roundRect">
            <a:avLst>
              <a:gd fmla="val 16667" name="adj"/>
            </a:avLst>
          </a:prstGeom>
          <a:solidFill>
            <a:srgbClr val="FF0000"/>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457200" rtl="0" algn="l">
              <a:spcBef>
                <a:spcPts val="0"/>
              </a:spcBef>
              <a:spcAft>
                <a:spcPts val="0"/>
              </a:spcAft>
              <a:buNone/>
            </a:pPr>
            <a:r>
              <a:rPr b="1" lang="it">
                <a:solidFill>
                  <a:schemeClr val="lt1"/>
                </a:solidFill>
              </a:rPr>
              <a:t>4. Tutte e tre </a:t>
            </a:r>
            <a:endParaRPr b="1">
              <a:solidFill>
                <a:schemeClr val="lt1"/>
              </a:solidFill>
            </a:endParaRPr>
          </a:p>
        </p:txBody>
      </p:sp>
      <p:sp>
        <p:nvSpPr>
          <p:cNvPr id="139" name="Google Shape;139;p23"/>
          <p:cNvSpPr/>
          <p:nvPr/>
        </p:nvSpPr>
        <p:spPr>
          <a:xfrm>
            <a:off x="656050" y="4394275"/>
            <a:ext cx="7717800" cy="634500"/>
          </a:xfrm>
          <a:prstGeom prst="rect">
            <a:avLst/>
          </a:prstGeom>
          <a:solidFill>
            <a:srgbClr val="FF000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solidFill>
                  <a:schemeClr val="lt1"/>
                </a:solidFill>
              </a:rPr>
              <a:t>SBAGLIATO! </a:t>
            </a:r>
            <a:r>
              <a:rPr lang="it">
                <a:solidFill>
                  <a:schemeClr val="lt1"/>
                </a:solidFill>
              </a:rPr>
              <a:t>C’è almeno una di queste classificazioni che è incompatibile con l’etica di Adam Smith. </a:t>
            </a:r>
            <a:r>
              <a:rPr b="1" lang="it">
                <a:solidFill>
                  <a:schemeClr val="lt1"/>
                </a:solidFill>
              </a:rPr>
              <a:t>INDIZIO: </a:t>
            </a:r>
            <a:r>
              <a:rPr lang="it">
                <a:solidFill>
                  <a:schemeClr val="lt1"/>
                </a:solidFill>
              </a:rPr>
              <a:t>i valori etici, per Adam Smith, sono universali e oggettivi o contestuali e soggettivi? Si concentra più sull’azione o sul risultato?</a:t>
            </a:r>
            <a:endParaRPr>
              <a:solidFill>
                <a:schemeClr val="lt1"/>
              </a:solidFill>
            </a:endParaRPr>
          </a:p>
        </p:txBody>
      </p:sp>
      <p:sp>
        <p:nvSpPr>
          <p:cNvPr id="140" name="Google Shape;140;p23">
            <a:hlinkClick action="ppaction://hlinksldjump" r:id="rId3"/>
          </p:cNvPr>
          <p:cNvSpPr/>
          <p:nvPr/>
        </p:nvSpPr>
        <p:spPr>
          <a:xfrm>
            <a:off x="4025600" y="740250"/>
            <a:ext cx="2051400" cy="488400"/>
          </a:xfrm>
          <a:prstGeom prst="rect">
            <a:avLst/>
          </a:prstGeom>
          <a:solidFill>
            <a:srgbClr val="00FFFF"/>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it"/>
              <a:t>Clicca qui per tornare alla domanda</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4000"/>
              <a:t>Opere più importanti:</a:t>
            </a:r>
            <a:endParaRPr sz="4000"/>
          </a:p>
        </p:txBody>
      </p:sp>
      <p:sp>
        <p:nvSpPr>
          <p:cNvPr id="146" name="Google Shape;146;p24"/>
          <p:cNvSpPr txBox="1"/>
          <p:nvPr>
            <p:ph idx="1" type="body"/>
          </p:nvPr>
        </p:nvSpPr>
        <p:spPr>
          <a:xfrm>
            <a:off x="1198800" y="1241650"/>
            <a:ext cx="6746400" cy="3416400"/>
          </a:xfrm>
          <a:prstGeom prst="rect">
            <a:avLst/>
          </a:prstGeom>
        </p:spPr>
        <p:txBody>
          <a:bodyPr anchorCtr="0" anchor="t" bIns="91425" lIns="91425" spcFirstLastPara="1" rIns="91425" wrap="square" tIns="91425">
            <a:normAutofit/>
          </a:bodyPr>
          <a:lstStyle/>
          <a:p>
            <a:pPr indent="-444500" lvl="0" marL="457200" rtl="0" algn="l">
              <a:spcBef>
                <a:spcPts val="0"/>
              </a:spcBef>
              <a:spcAft>
                <a:spcPts val="0"/>
              </a:spcAft>
              <a:buClr>
                <a:schemeClr val="dk1"/>
              </a:buClr>
              <a:buSzPts val="3400"/>
              <a:buChar char="➢"/>
            </a:pPr>
            <a:r>
              <a:rPr i="1" lang="it" sz="3400">
                <a:solidFill>
                  <a:schemeClr val="dk1"/>
                </a:solidFill>
              </a:rPr>
              <a:t>Teoria dei Sentimenti Morali </a:t>
            </a:r>
            <a:r>
              <a:rPr lang="it" sz="3400">
                <a:solidFill>
                  <a:schemeClr val="dk1"/>
                </a:solidFill>
              </a:rPr>
              <a:t>(filosofia morale): 1759</a:t>
            </a:r>
            <a:endParaRPr sz="3400">
              <a:solidFill>
                <a:schemeClr val="dk1"/>
              </a:solidFill>
            </a:endParaRPr>
          </a:p>
          <a:p>
            <a:pPr indent="-444500" lvl="0" marL="457200" rtl="0" algn="l">
              <a:spcBef>
                <a:spcPts val="0"/>
              </a:spcBef>
              <a:spcAft>
                <a:spcPts val="0"/>
              </a:spcAft>
              <a:buClr>
                <a:schemeClr val="dk1"/>
              </a:buClr>
              <a:buSzPts val="3400"/>
              <a:buChar char="➢"/>
            </a:pPr>
            <a:r>
              <a:rPr i="1" lang="it" sz="3400">
                <a:solidFill>
                  <a:schemeClr val="dk1"/>
                </a:solidFill>
              </a:rPr>
              <a:t>La Ricchezza delle Nazioni </a:t>
            </a:r>
            <a:r>
              <a:rPr lang="it" sz="3400">
                <a:solidFill>
                  <a:schemeClr val="dk1"/>
                </a:solidFill>
              </a:rPr>
              <a:t>(economia politica): 1776</a:t>
            </a:r>
            <a:endParaRPr sz="3400">
              <a:solidFill>
                <a:schemeClr val="dk1"/>
              </a:solidFill>
            </a:endParaRPr>
          </a:p>
          <a:p>
            <a:pPr indent="0" lvl="0" marL="457200" rtl="0" algn="l">
              <a:spcBef>
                <a:spcPts val="1200"/>
              </a:spcBef>
              <a:spcAft>
                <a:spcPts val="1200"/>
              </a:spcAft>
              <a:buNone/>
            </a:pPr>
            <a:r>
              <a:t/>
            </a:r>
            <a:endParaRPr sz="3400">
              <a:solidFill>
                <a:schemeClr val="dk1"/>
              </a:solidFill>
            </a:endParaRPr>
          </a:p>
        </p:txBody>
      </p:sp>
      <p:pic>
        <p:nvPicPr>
          <p:cNvPr id="147" name="Google Shape;147;p24"/>
          <p:cNvPicPr preferRelativeResize="0"/>
          <p:nvPr/>
        </p:nvPicPr>
        <p:blipFill>
          <a:blip r:embed="rId3">
            <a:alphaModFix/>
          </a:blip>
          <a:stretch>
            <a:fillRect/>
          </a:stretch>
        </p:blipFill>
        <p:spPr>
          <a:xfrm>
            <a:off x="7454054" y="2266626"/>
            <a:ext cx="1259175" cy="2014675"/>
          </a:xfrm>
          <a:prstGeom prst="rect">
            <a:avLst/>
          </a:prstGeom>
          <a:noFill/>
          <a:ln>
            <a:noFill/>
          </a:ln>
        </p:spPr>
      </p:pic>
      <p:pic>
        <p:nvPicPr>
          <p:cNvPr id="148" name="Google Shape;148;p24"/>
          <p:cNvPicPr preferRelativeResize="0"/>
          <p:nvPr/>
        </p:nvPicPr>
        <p:blipFill>
          <a:blip r:embed="rId4">
            <a:alphaModFix/>
          </a:blip>
          <a:stretch>
            <a:fillRect/>
          </a:stretch>
        </p:blipFill>
        <p:spPr>
          <a:xfrm>
            <a:off x="7454050" y="262532"/>
            <a:ext cx="1259176" cy="179881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4000"/>
              <a:t>ADAM SMITH</a:t>
            </a:r>
            <a:endParaRPr sz="4000"/>
          </a:p>
        </p:txBody>
      </p:sp>
      <p:sp>
        <p:nvSpPr>
          <p:cNvPr id="61" name="Google Shape;61;p14"/>
          <p:cNvSpPr txBox="1"/>
          <p:nvPr>
            <p:ph idx="1" type="body"/>
          </p:nvPr>
        </p:nvSpPr>
        <p:spPr>
          <a:xfrm>
            <a:off x="1198800" y="2084025"/>
            <a:ext cx="6746400" cy="3416400"/>
          </a:xfrm>
          <a:prstGeom prst="rect">
            <a:avLst/>
          </a:prstGeom>
        </p:spPr>
        <p:txBody>
          <a:bodyPr anchorCtr="0" anchor="t" bIns="91425" lIns="91425" spcFirstLastPara="1" rIns="91425" wrap="square" tIns="91425">
            <a:normAutofit/>
          </a:bodyPr>
          <a:lstStyle/>
          <a:p>
            <a:pPr indent="-444500" lvl="0" marL="457200" rtl="0" algn="l">
              <a:spcBef>
                <a:spcPts val="0"/>
              </a:spcBef>
              <a:spcAft>
                <a:spcPts val="0"/>
              </a:spcAft>
              <a:buClr>
                <a:schemeClr val="dk1"/>
              </a:buClr>
              <a:buSzPts val="3400"/>
              <a:buChar char="➢"/>
            </a:pPr>
            <a:r>
              <a:rPr lang="it" sz="3400">
                <a:solidFill>
                  <a:schemeClr val="dk1"/>
                </a:solidFill>
              </a:rPr>
              <a:t>Economista e filosofo</a:t>
            </a:r>
            <a:endParaRPr sz="3400">
              <a:solidFill>
                <a:schemeClr val="dk1"/>
              </a:solidFill>
            </a:endParaRPr>
          </a:p>
          <a:p>
            <a:pPr indent="-444500" lvl="0" marL="457200" rtl="0" algn="l">
              <a:spcBef>
                <a:spcPts val="0"/>
              </a:spcBef>
              <a:spcAft>
                <a:spcPts val="0"/>
              </a:spcAft>
              <a:buClr>
                <a:schemeClr val="dk1"/>
              </a:buClr>
              <a:buSzPts val="3400"/>
              <a:buChar char="➢"/>
            </a:pPr>
            <a:r>
              <a:rPr lang="it" sz="3400">
                <a:solidFill>
                  <a:schemeClr val="dk1"/>
                </a:solidFill>
              </a:rPr>
              <a:t>Vissuto tra il 1723 ed il 1790</a:t>
            </a:r>
            <a:endParaRPr sz="34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4000"/>
              <a:t>ADAM SMITH</a:t>
            </a:r>
            <a:endParaRPr sz="4000"/>
          </a:p>
        </p:txBody>
      </p:sp>
      <p:sp>
        <p:nvSpPr>
          <p:cNvPr id="67" name="Google Shape;67;p15"/>
          <p:cNvSpPr txBox="1"/>
          <p:nvPr>
            <p:ph idx="1" type="body"/>
          </p:nvPr>
        </p:nvSpPr>
        <p:spPr>
          <a:xfrm>
            <a:off x="1198800" y="1241650"/>
            <a:ext cx="6746400" cy="3416400"/>
          </a:xfrm>
          <a:prstGeom prst="rect">
            <a:avLst/>
          </a:prstGeom>
        </p:spPr>
        <p:txBody>
          <a:bodyPr anchorCtr="0" anchor="t" bIns="91425" lIns="91425" spcFirstLastPara="1" rIns="91425" wrap="square" tIns="91425">
            <a:normAutofit/>
          </a:bodyPr>
          <a:lstStyle/>
          <a:p>
            <a:pPr indent="-444500" lvl="0" marL="457200" rtl="0" algn="l">
              <a:spcBef>
                <a:spcPts val="0"/>
              </a:spcBef>
              <a:spcAft>
                <a:spcPts val="0"/>
              </a:spcAft>
              <a:buClr>
                <a:schemeClr val="dk1"/>
              </a:buClr>
              <a:buSzPts val="3400"/>
              <a:buChar char="➢"/>
            </a:pPr>
            <a:r>
              <a:rPr lang="it" sz="3400">
                <a:solidFill>
                  <a:schemeClr val="dk1"/>
                </a:solidFill>
              </a:rPr>
              <a:t>Si ispirò alle sue conoscenze di economia e all’osservazione delle azioni delle persona per la sua teoria etica.</a:t>
            </a:r>
            <a:endParaRPr sz="34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4000"/>
              <a:t>ADAM SMITH</a:t>
            </a:r>
            <a:endParaRPr sz="4000"/>
          </a:p>
        </p:txBody>
      </p:sp>
      <p:sp>
        <p:nvSpPr>
          <p:cNvPr id="73" name="Google Shape;73;p16"/>
          <p:cNvSpPr txBox="1"/>
          <p:nvPr>
            <p:ph idx="1" type="body"/>
          </p:nvPr>
        </p:nvSpPr>
        <p:spPr>
          <a:xfrm>
            <a:off x="1198800" y="1241650"/>
            <a:ext cx="6746400" cy="3416400"/>
          </a:xfrm>
          <a:prstGeom prst="rect">
            <a:avLst/>
          </a:prstGeom>
        </p:spPr>
        <p:txBody>
          <a:bodyPr anchorCtr="0" anchor="t" bIns="91425" lIns="91425" spcFirstLastPara="1" rIns="91425" wrap="square" tIns="91425">
            <a:normAutofit lnSpcReduction="20000"/>
          </a:bodyPr>
          <a:lstStyle/>
          <a:p>
            <a:pPr indent="-444500" lvl="0" marL="457200" rtl="0" algn="l">
              <a:spcBef>
                <a:spcPts val="0"/>
              </a:spcBef>
              <a:spcAft>
                <a:spcPts val="0"/>
              </a:spcAft>
              <a:buClr>
                <a:schemeClr val="dk1"/>
              </a:buClr>
              <a:buSzPts val="3400"/>
              <a:buChar char="➢"/>
            </a:pPr>
            <a:r>
              <a:rPr lang="it" sz="3400">
                <a:solidFill>
                  <a:schemeClr val="dk1"/>
                </a:solidFill>
              </a:rPr>
              <a:t>Etica basata sull’empatia e la compassione verso gli altri esseri umani</a:t>
            </a:r>
            <a:endParaRPr sz="3400">
              <a:solidFill>
                <a:schemeClr val="dk1"/>
              </a:solidFill>
            </a:endParaRPr>
          </a:p>
          <a:p>
            <a:pPr indent="-444500" lvl="0" marL="457200" rtl="0" algn="l">
              <a:spcBef>
                <a:spcPts val="0"/>
              </a:spcBef>
              <a:spcAft>
                <a:spcPts val="0"/>
              </a:spcAft>
              <a:buClr>
                <a:schemeClr val="dk1"/>
              </a:buClr>
              <a:buSzPts val="3400"/>
              <a:buChar char="➢"/>
            </a:pPr>
            <a:r>
              <a:rPr lang="it" sz="3400">
                <a:solidFill>
                  <a:schemeClr val="dk1"/>
                </a:solidFill>
              </a:rPr>
              <a:t>Siamo come spettatori di un’opera teatrale che dovranno recitare a loro volta</a:t>
            </a:r>
            <a:endParaRPr sz="34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4000"/>
              <a:t>ADAM SMITH</a:t>
            </a:r>
            <a:endParaRPr sz="4000"/>
          </a:p>
        </p:txBody>
      </p:sp>
      <p:sp>
        <p:nvSpPr>
          <p:cNvPr id="79" name="Google Shape;79;p17"/>
          <p:cNvSpPr txBox="1"/>
          <p:nvPr>
            <p:ph idx="1" type="body"/>
          </p:nvPr>
        </p:nvSpPr>
        <p:spPr>
          <a:xfrm>
            <a:off x="1198800" y="1241650"/>
            <a:ext cx="6746400" cy="3416400"/>
          </a:xfrm>
          <a:prstGeom prst="rect">
            <a:avLst/>
          </a:prstGeom>
        </p:spPr>
        <p:txBody>
          <a:bodyPr anchorCtr="0" anchor="t" bIns="91425" lIns="91425" spcFirstLastPara="1" rIns="91425" wrap="square" tIns="91425">
            <a:normAutofit/>
          </a:bodyPr>
          <a:lstStyle/>
          <a:p>
            <a:pPr indent="-444500" lvl="0" marL="457200" rtl="0" algn="l">
              <a:spcBef>
                <a:spcPts val="0"/>
              </a:spcBef>
              <a:spcAft>
                <a:spcPts val="0"/>
              </a:spcAft>
              <a:buClr>
                <a:schemeClr val="dk1"/>
              </a:buClr>
              <a:buSzPts val="3400"/>
              <a:buChar char="➢"/>
            </a:pPr>
            <a:r>
              <a:rPr lang="it" sz="3400">
                <a:solidFill>
                  <a:schemeClr val="dk1"/>
                </a:solidFill>
              </a:rPr>
              <a:t>L’etica non si definisce astrattamente, ma si impara, si allena e si definisce nel rapporto concreto con le altre persone</a:t>
            </a:r>
            <a:endParaRPr sz="34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707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it" sz="4000"/>
              <a:t>ADAM SMITH</a:t>
            </a:r>
            <a:endParaRPr sz="4000"/>
          </a:p>
        </p:txBody>
      </p:sp>
      <p:sp>
        <p:nvSpPr>
          <p:cNvPr id="85" name="Google Shape;85;p18"/>
          <p:cNvSpPr txBox="1"/>
          <p:nvPr>
            <p:ph idx="1" type="body"/>
          </p:nvPr>
        </p:nvSpPr>
        <p:spPr>
          <a:xfrm>
            <a:off x="1198800" y="1241650"/>
            <a:ext cx="6746400" cy="3416400"/>
          </a:xfrm>
          <a:prstGeom prst="rect">
            <a:avLst/>
          </a:prstGeom>
        </p:spPr>
        <p:txBody>
          <a:bodyPr anchorCtr="0" anchor="t" bIns="91425" lIns="91425" spcFirstLastPara="1" rIns="91425" wrap="square" tIns="91425">
            <a:normAutofit fontScale="92500" lnSpcReduction="20000"/>
          </a:bodyPr>
          <a:lstStyle/>
          <a:p>
            <a:pPr indent="-428307" lvl="0" marL="457200" rtl="0" algn="l">
              <a:spcBef>
                <a:spcPts val="0"/>
              </a:spcBef>
              <a:spcAft>
                <a:spcPts val="0"/>
              </a:spcAft>
              <a:buClr>
                <a:schemeClr val="dk1"/>
              </a:buClr>
              <a:buSzPct val="100000"/>
              <a:buChar char="➢"/>
            </a:pPr>
            <a:r>
              <a:rPr lang="it" sz="3400">
                <a:solidFill>
                  <a:schemeClr val="dk1"/>
                </a:solidFill>
              </a:rPr>
              <a:t>L’economia è collegata all’etica: le persone più morali sono quelle più di successo</a:t>
            </a:r>
            <a:endParaRPr sz="3400">
              <a:solidFill>
                <a:schemeClr val="dk1"/>
              </a:solidFill>
            </a:endParaRPr>
          </a:p>
          <a:p>
            <a:pPr indent="-428307" lvl="0" marL="457200" rtl="0" algn="l">
              <a:spcBef>
                <a:spcPts val="0"/>
              </a:spcBef>
              <a:spcAft>
                <a:spcPts val="0"/>
              </a:spcAft>
              <a:buClr>
                <a:schemeClr val="dk1"/>
              </a:buClr>
              <a:buSzPct val="100000"/>
              <a:buChar char="➢"/>
            </a:pPr>
            <a:r>
              <a:rPr lang="it" sz="3400">
                <a:solidFill>
                  <a:schemeClr val="dk1"/>
                </a:solidFill>
              </a:rPr>
              <a:t>Le persone, agendo da sole secondo i propri interessi, portano vantaggi per la società intera (mano invisibile = metafora) </a:t>
            </a:r>
            <a:endParaRPr sz="34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371175" y="167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it"/>
              <a:t>DOMANDA:</a:t>
            </a:r>
            <a:r>
              <a:rPr lang="it"/>
              <a:t> quale (o quali) classificazione ricorda più la teoria di Adam Smith? </a:t>
            </a:r>
            <a:endParaRPr/>
          </a:p>
        </p:txBody>
      </p:sp>
      <p:sp>
        <p:nvSpPr>
          <p:cNvPr id="91" name="Google Shape;91;p19">
            <a:hlinkClick action="ppaction://hlinksldjump" r:id="rId3"/>
          </p:cNvPr>
          <p:cNvSpPr/>
          <p:nvPr/>
        </p:nvSpPr>
        <p:spPr>
          <a:xfrm>
            <a:off x="65605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b="1" lang="it"/>
              <a:t>1. Etica della Virtù</a:t>
            </a:r>
            <a:endParaRPr b="1"/>
          </a:p>
        </p:txBody>
      </p:sp>
      <p:sp>
        <p:nvSpPr>
          <p:cNvPr id="92" name="Google Shape;92;p19">
            <a:hlinkClick action="ppaction://hlinksldjump" r:id="rId4"/>
          </p:cNvPr>
          <p:cNvSpPr/>
          <p:nvPr/>
        </p:nvSpPr>
        <p:spPr>
          <a:xfrm>
            <a:off x="65605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0" rtl="0" algn="l">
              <a:spcBef>
                <a:spcPts val="0"/>
              </a:spcBef>
              <a:spcAft>
                <a:spcPts val="0"/>
              </a:spcAft>
              <a:buNone/>
            </a:pPr>
            <a:r>
              <a:rPr b="1" lang="it"/>
              <a:t>3</a:t>
            </a:r>
            <a:r>
              <a:rPr b="1" lang="it"/>
              <a:t>. Etica Teleologica</a:t>
            </a:r>
            <a:endParaRPr b="1"/>
          </a:p>
        </p:txBody>
      </p:sp>
      <p:sp>
        <p:nvSpPr>
          <p:cNvPr id="93" name="Google Shape;93;p19">
            <a:hlinkClick action="ppaction://hlinksldjump" r:id="rId5"/>
          </p:cNvPr>
          <p:cNvSpPr/>
          <p:nvPr/>
        </p:nvSpPr>
        <p:spPr>
          <a:xfrm>
            <a:off x="520250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t>2</a:t>
            </a:r>
            <a:r>
              <a:rPr b="1" lang="it"/>
              <a:t>. Etica Deontologica</a:t>
            </a:r>
            <a:endParaRPr b="1"/>
          </a:p>
        </p:txBody>
      </p:sp>
      <p:sp>
        <p:nvSpPr>
          <p:cNvPr id="94" name="Google Shape;94;p19">
            <a:hlinkClick action="ppaction://hlinksldjump" r:id="rId6"/>
          </p:cNvPr>
          <p:cNvSpPr/>
          <p:nvPr/>
        </p:nvSpPr>
        <p:spPr>
          <a:xfrm>
            <a:off x="520250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457200" rtl="0" algn="l">
              <a:spcBef>
                <a:spcPts val="0"/>
              </a:spcBef>
              <a:spcAft>
                <a:spcPts val="0"/>
              </a:spcAft>
              <a:buNone/>
            </a:pPr>
            <a:r>
              <a:rPr b="1" lang="it"/>
              <a:t>4. Tutte e tre </a:t>
            </a:r>
            <a:endParaRPr b="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0"/>
          <p:cNvSpPr txBox="1"/>
          <p:nvPr>
            <p:ph type="title"/>
          </p:nvPr>
        </p:nvSpPr>
        <p:spPr>
          <a:xfrm>
            <a:off x="371175" y="167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it"/>
              <a:t>DOMANDA:</a:t>
            </a:r>
            <a:r>
              <a:rPr lang="it"/>
              <a:t> quale (o quali) classificazione ricorda più la teoria di Adam Smith? </a:t>
            </a:r>
            <a:endParaRPr/>
          </a:p>
        </p:txBody>
      </p:sp>
      <p:sp>
        <p:nvSpPr>
          <p:cNvPr id="100" name="Google Shape;100;p20"/>
          <p:cNvSpPr/>
          <p:nvPr/>
        </p:nvSpPr>
        <p:spPr>
          <a:xfrm>
            <a:off x="656050" y="1369925"/>
            <a:ext cx="3171300" cy="1070400"/>
          </a:xfrm>
          <a:prstGeom prst="roundRect">
            <a:avLst>
              <a:gd fmla="val 16667" name="adj"/>
            </a:avLst>
          </a:prstGeom>
          <a:solidFill>
            <a:srgbClr val="00FF00"/>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b="1" lang="it">
                <a:solidFill>
                  <a:schemeClr val="dk1"/>
                </a:solidFill>
              </a:rPr>
              <a:t>1. Etica della Virtù</a:t>
            </a:r>
            <a:endParaRPr b="1">
              <a:solidFill>
                <a:schemeClr val="dk1"/>
              </a:solidFill>
            </a:endParaRPr>
          </a:p>
        </p:txBody>
      </p:sp>
      <p:sp>
        <p:nvSpPr>
          <p:cNvPr id="101" name="Google Shape;101;p20"/>
          <p:cNvSpPr/>
          <p:nvPr/>
        </p:nvSpPr>
        <p:spPr>
          <a:xfrm>
            <a:off x="65605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0" rtl="0" algn="l">
              <a:spcBef>
                <a:spcPts val="0"/>
              </a:spcBef>
              <a:spcAft>
                <a:spcPts val="0"/>
              </a:spcAft>
              <a:buNone/>
            </a:pPr>
            <a:r>
              <a:rPr b="1" lang="it"/>
              <a:t>3</a:t>
            </a:r>
            <a:r>
              <a:rPr b="1" lang="it"/>
              <a:t>. Etica Teleologica</a:t>
            </a:r>
            <a:endParaRPr b="1"/>
          </a:p>
        </p:txBody>
      </p:sp>
      <p:sp>
        <p:nvSpPr>
          <p:cNvPr id="102" name="Google Shape;102;p20"/>
          <p:cNvSpPr/>
          <p:nvPr/>
        </p:nvSpPr>
        <p:spPr>
          <a:xfrm>
            <a:off x="520250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t>2</a:t>
            </a:r>
            <a:r>
              <a:rPr b="1" lang="it"/>
              <a:t>. Etica Deontologica</a:t>
            </a:r>
            <a:endParaRPr b="1"/>
          </a:p>
        </p:txBody>
      </p:sp>
      <p:sp>
        <p:nvSpPr>
          <p:cNvPr id="103" name="Google Shape;103;p20"/>
          <p:cNvSpPr/>
          <p:nvPr/>
        </p:nvSpPr>
        <p:spPr>
          <a:xfrm>
            <a:off x="520250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457200" rtl="0" algn="l">
              <a:spcBef>
                <a:spcPts val="0"/>
              </a:spcBef>
              <a:spcAft>
                <a:spcPts val="0"/>
              </a:spcAft>
              <a:buNone/>
            </a:pPr>
            <a:r>
              <a:rPr b="1" lang="it"/>
              <a:t>4. Tutte e tre </a:t>
            </a:r>
            <a:endParaRPr b="1"/>
          </a:p>
        </p:txBody>
      </p:sp>
      <p:sp>
        <p:nvSpPr>
          <p:cNvPr id="104" name="Google Shape;104;p20"/>
          <p:cNvSpPr/>
          <p:nvPr/>
        </p:nvSpPr>
        <p:spPr>
          <a:xfrm>
            <a:off x="656050" y="4394275"/>
            <a:ext cx="7717800" cy="634500"/>
          </a:xfrm>
          <a:prstGeom prst="rect">
            <a:avLst/>
          </a:prstGeom>
          <a:solidFill>
            <a:srgbClr val="00FF0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t>ESATTO! </a:t>
            </a:r>
            <a:r>
              <a:rPr lang="it"/>
              <a:t>Nel XX secolo, diverse filosofe femministe ripresero il pensiero etico di Adam Smith e David Hume, molto simili tra loro, e li collegarono alle più moderne elaborazioni di etica della virtù! C’è, però, un’altra classificazione più diffusa storicamente: quale pensi possa essere?</a:t>
            </a:r>
            <a:endParaRPr/>
          </a:p>
        </p:txBody>
      </p:sp>
      <p:sp>
        <p:nvSpPr>
          <p:cNvPr id="105" name="Google Shape;105;p20">
            <a:hlinkClick action="ppaction://hlinksldjump" r:id="rId3"/>
          </p:cNvPr>
          <p:cNvSpPr/>
          <p:nvPr/>
        </p:nvSpPr>
        <p:spPr>
          <a:xfrm>
            <a:off x="4025600" y="740250"/>
            <a:ext cx="2051400" cy="488400"/>
          </a:xfrm>
          <a:prstGeom prst="rect">
            <a:avLst/>
          </a:prstGeom>
          <a:solidFill>
            <a:srgbClr val="00FFFF"/>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it"/>
              <a:t>Clicca qui per tornare alla domanda</a:t>
            </a:r>
            <a:endParaRPr/>
          </a:p>
        </p:txBody>
      </p:sp>
      <p:sp>
        <p:nvSpPr>
          <p:cNvPr id="106" name="Google Shape;106;p20">
            <a:hlinkClick action="ppaction://hlinksldjump" r:id="rId4"/>
          </p:cNvPr>
          <p:cNvSpPr/>
          <p:nvPr/>
        </p:nvSpPr>
        <p:spPr>
          <a:xfrm>
            <a:off x="6443750" y="734700"/>
            <a:ext cx="1793700" cy="488400"/>
          </a:xfrm>
          <a:prstGeom prst="rect">
            <a:avLst/>
          </a:prstGeom>
          <a:solidFill>
            <a:srgbClr val="00FFFF"/>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it"/>
              <a:t>Clicca qui per andare avanti</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371175" y="1675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it"/>
              <a:t>DOMANDA:</a:t>
            </a:r>
            <a:r>
              <a:rPr lang="it"/>
              <a:t> quale (o quali) classificazione ricorda più la teoria di Adam Smith? </a:t>
            </a:r>
            <a:endParaRPr/>
          </a:p>
        </p:txBody>
      </p:sp>
      <p:sp>
        <p:nvSpPr>
          <p:cNvPr id="112" name="Google Shape;112;p21"/>
          <p:cNvSpPr/>
          <p:nvPr/>
        </p:nvSpPr>
        <p:spPr>
          <a:xfrm>
            <a:off x="656050" y="1369925"/>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spcBef>
                <a:spcPts val="0"/>
              </a:spcBef>
              <a:spcAft>
                <a:spcPts val="0"/>
              </a:spcAft>
              <a:buNone/>
            </a:pPr>
            <a:r>
              <a:rPr b="1" lang="it">
                <a:solidFill>
                  <a:schemeClr val="dk1"/>
                </a:solidFill>
              </a:rPr>
              <a:t>1. Etica della Virtù</a:t>
            </a:r>
            <a:endParaRPr b="1">
              <a:solidFill>
                <a:schemeClr val="dk1"/>
              </a:solidFill>
            </a:endParaRPr>
          </a:p>
        </p:txBody>
      </p:sp>
      <p:sp>
        <p:nvSpPr>
          <p:cNvPr id="113" name="Google Shape;113;p21"/>
          <p:cNvSpPr/>
          <p:nvPr/>
        </p:nvSpPr>
        <p:spPr>
          <a:xfrm>
            <a:off x="65605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0" rtl="0" algn="l">
              <a:spcBef>
                <a:spcPts val="0"/>
              </a:spcBef>
              <a:spcAft>
                <a:spcPts val="0"/>
              </a:spcAft>
              <a:buNone/>
            </a:pPr>
            <a:r>
              <a:rPr b="1" lang="it"/>
              <a:t>3. Etica Teleologica</a:t>
            </a:r>
            <a:endParaRPr b="1"/>
          </a:p>
        </p:txBody>
      </p:sp>
      <p:sp>
        <p:nvSpPr>
          <p:cNvPr id="114" name="Google Shape;114;p21"/>
          <p:cNvSpPr/>
          <p:nvPr/>
        </p:nvSpPr>
        <p:spPr>
          <a:xfrm>
            <a:off x="5202500" y="1369925"/>
            <a:ext cx="3171300" cy="1070400"/>
          </a:xfrm>
          <a:prstGeom prst="roundRect">
            <a:avLst>
              <a:gd fmla="val 16667" name="adj"/>
            </a:avLst>
          </a:prstGeom>
          <a:solidFill>
            <a:srgbClr val="FF0000"/>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solidFill>
                  <a:schemeClr val="lt1"/>
                </a:solidFill>
              </a:rPr>
              <a:t>2. Etica Deontologica</a:t>
            </a:r>
            <a:endParaRPr b="1">
              <a:solidFill>
                <a:schemeClr val="lt1"/>
              </a:solidFill>
            </a:endParaRPr>
          </a:p>
        </p:txBody>
      </p:sp>
      <p:sp>
        <p:nvSpPr>
          <p:cNvPr id="115" name="Google Shape;115;p21"/>
          <p:cNvSpPr/>
          <p:nvPr/>
        </p:nvSpPr>
        <p:spPr>
          <a:xfrm>
            <a:off x="5202500" y="3156800"/>
            <a:ext cx="3171300" cy="1070400"/>
          </a:xfrm>
          <a:prstGeom prst="roundRect">
            <a:avLst>
              <a:gd fmla="val 16667" name="adj"/>
            </a:avLst>
          </a:prstGeom>
          <a:solidFill>
            <a:srgbClr val="00FFFF"/>
          </a:solidFill>
          <a:ln cap="flat" cmpd="sng" w="9525">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457200" lvl="0" marL="457200" rtl="0" algn="l">
              <a:spcBef>
                <a:spcPts val="0"/>
              </a:spcBef>
              <a:spcAft>
                <a:spcPts val="0"/>
              </a:spcAft>
              <a:buNone/>
            </a:pPr>
            <a:r>
              <a:rPr b="1" lang="it"/>
              <a:t>4. Tutte e tre </a:t>
            </a:r>
            <a:endParaRPr b="1"/>
          </a:p>
        </p:txBody>
      </p:sp>
      <p:sp>
        <p:nvSpPr>
          <p:cNvPr id="116" name="Google Shape;116;p21"/>
          <p:cNvSpPr/>
          <p:nvPr/>
        </p:nvSpPr>
        <p:spPr>
          <a:xfrm>
            <a:off x="656050" y="4394275"/>
            <a:ext cx="7717800" cy="634500"/>
          </a:xfrm>
          <a:prstGeom prst="rect">
            <a:avLst/>
          </a:prstGeom>
          <a:solidFill>
            <a:srgbClr val="FF0000"/>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it">
                <a:solidFill>
                  <a:schemeClr val="lt1"/>
                </a:solidFill>
              </a:rPr>
              <a:t>SBAGLIATO!</a:t>
            </a:r>
            <a:r>
              <a:rPr lang="it">
                <a:solidFill>
                  <a:schemeClr val="lt1"/>
                </a:solidFill>
              </a:rPr>
              <a:t> L’etica deontologica si concentra sulla creazione di regole oggettive universali e sull’azione, mentre l’etica di Adam Smith è situazionale e si concentra soprattutto sulle conseguenze! </a:t>
            </a:r>
            <a:r>
              <a:rPr b="1" lang="it">
                <a:solidFill>
                  <a:schemeClr val="lt1"/>
                </a:solidFill>
              </a:rPr>
              <a:t>INDIZIO: </a:t>
            </a:r>
            <a:r>
              <a:rPr lang="it">
                <a:solidFill>
                  <a:schemeClr val="lt1"/>
                </a:solidFill>
              </a:rPr>
              <a:t>quale classificazione ti ricordi che è più attenta alle conseguenze?</a:t>
            </a:r>
            <a:endParaRPr>
              <a:solidFill>
                <a:schemeClr val="lt1"/>
              </a:solidFill>
            </a:endParaRPr>
          </a:p>
        </p:txBody>
      </p:sp>
      <p:sp>
        <p:nvSpPr>
          <p:cNvPr id="117" name="Google Shape;117;p21">
            <a:hlinkClick action="ppaction://hlinksldjump" r:id="rId3"/>
          </p:cNvPr>
          <p:cNvSpPr/>
          <p:nvPr/>
        </p:nvSpPr>
        <p:spPr>
          <a:xfrm>
            <a:off x="4025600" y="740250"/>
            <a:ext cx="2051400" cy="488400"/>
          </a:xfrm>
          <a:prstGeom prst="rect">
            <a:avLst/>
          </a:prstGeom>
          <a:solidFill>
            <a:srgbClr val="00FFFF"/>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it"/>
              <a:t>Clicca qui per tornare alla domanda</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