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9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 smtClean="0"/>
              <a:t>Fare clic per modificare lo stile del sottotitolo dello schema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72BA4-D7AF-4E38-8C0A-17127EE4998C}" type="datetimeFigureOut">
              <a:rPr lang="it-IT" smtClean="0"/>
              <a:pPr/>
              <a:t>25/06/2015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A3003F-C8A1-4D85-9E96-67211B870703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72BA4-D7AF-4E38-8C0A-17127EE4998C}" type="datetimeFigureOut">
              <a:rPr lang="it-IT" smtClean="0"/>
              <a:pPr/>
              <a:t>25/06/2015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A3003F-C8A1-4D85-9E96-67211B870703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72BA4-D7AF-4E38-8C0A-17127EE4998C}" type="datetimeFigureOut">
              <a:rPr lang="it-IT" smtClean="0"/>
              <a:pPr/>
              <a:t>25/06/2015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A3003F-C8A1-4D85-9E96-67211B870703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72BA4-D7AF-4E38-8C0A-17127EE4998C}" type="datetimeFigureOut">
              <a:rPr lang="it-IT" smtClean="0"/>
              <a:pPr/>
              <a:t>25/06/2015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A3003F-C8A1-4D85-9E96-67211B870703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72BA4-D7AF-4E38-8C0A-17127EE4998C}" type="datetimeFigureOut">
              <a:rPr lang="it-IT" smtClean="0"/>
              <a:pPr/>
              <a:t>25/06/2015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A3003F-C8A1-4D85-9E96-67211B870703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72BA4-D7AF-4E38-8C0A-17127EE4998C}" type="datetimeFigureOut">
              <a:rPr lang="it-IT" smtClean="0"/>
              <a:pPr/>
              <a:t>25/06/2015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A3003F-C8A1-4D85-9E96-67211B870703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72BA4-D7AF-4E38-8C0A-17127EE4998C}" type="datetimeFigureOut">
              <a:rPr lang="it-IT" smtClean="0"/>
              <a:pPr/>
              <a:t>25/06/2015</a:t>
            </a:fld>
            <a:endParaRPr lang="it-IT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A3003F-C8A1-4D85-9E96-67211B870703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72BA4-D7AF-4E38-8C0A-17127EE4998C}" type="datetimeFigureOut">
              <a:rPr lang="it-IT" smtClean="0"/>
              <a:pPr/>
              <a:t>25/06/2015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A3003F-C8A1-4D85-9E96-67211B870703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72BA4-D7AF-4E38-8C0A-17127EE4998C}" type="datetimeFigureOut">
              <a:rPr lang="it-IT" smtClean="0"/>
              <a:pPr/>
              <a:t>25/06/2015</a:t>
            </a:fld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A3003F-C8A1-4D85-9E96-67211B870703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72BA4-D7AF-4E38-8C0A-17127EE4998C}" type="datetimeFigureOut">
              <a:rPr lang="it-IT" smtClean="0"/>
              <a:pPr/>
              <a:t>25/06/2015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A3003F-C8A1-4D85-9E96-67211B870703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72BA4-D7AF-4E38-8C0A-17127EE4998C}" type="datetimeFigureOut">
              <a:rPr lang="it-IT" smtClean="0"/>
              <a:pPr/>
              <a:t>25/06/2015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A3003F-C8A1-4D85-9E96-67211B870703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372BA4-D7AF-4E38-8C0A-17127EE4998C}" type="datetimeFigureOut">
              <a:rPr lang="it-IT" smtClean="0"/>
              <a:pPr/>
              <a:t>25/06/2015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A3003F-C8A1-4D85-9E96-67211B870703}" type="slidenum">
              <a:rPr lang="it-IT" smtClean="0"/>
              <a:pPr/>
              <a:t>‹N›</a:t>
            </a:fld>
            <a:endParaRPr lang="it-I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1979712" y="0"/>
            <a:ext cx="4824536" cy="692696"/>
          </a:xfrm>
        </p:spPr>
        <p:txBody>
          <a:bodyPr>
            <a:normAutofit/>
          </a:bodyPr>
          <a:lstStyle/>
          <a:p>
            <a:r>
              <a:rPr lang="it-IT" sz="2400" b="1" dirty="0" smtClean="0">
                <a:solidFill>
                  <a:srgbClr val="C00000"/>
                </a:solidFill>
              </a:rPr>
              <a:t>Il rapporto tra fede e scienza</a:t>
            </a:r>
            <a:endParaRPr lang="it-IT" sz="2400" b="1" dirty="0">
              <a:solidFill>
                <a:srgbClr val="C00000"/>
              </a:solidFill>
            </a:endParaRPr>
          </a:p>
        </p:txBody>
      </p:sp>
      <p:sp>
        <p:nvSpPr>
          <p:cNvPr id="4" name="Freccia in giù 3"/>
          <p:cNvSpPr/>
          <p:nvPr/>
        </p:nvSpPr>
        <p:spPr>
          <a:xfrm>
            <a:off x="4139952" y="620688"/>
            <a:ext cx="504056" cy="50405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5" name="CasellaDiTesto 4"/>
          <p:cNvSpPr txBox="1"/>
          <p:nvPr/>
        </p:nvSpPr>
        <p:spPr>
          <a:xfrm>
            <a:off x="3419872" y="1124744"/>
            <a:ext cx="201622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600" b="1" dirty="0" smtClean="0"/>
              <a:t>un’evoluzione storica</a:t>
            </a:r>
            <a:endParaRPr lang="it-IT" sz="1600" b="1" dirty="0"/>
          </a:p>
        </p:txBody>
      </p:sp>
      <p:cxnSp>
        <p:nvCxnSpPr>
          <p:cNvPr id="7" name="Connettore 2 6"/>
          <p:cNvCxnSpPr>
            <a:stCxn id="5" idx="2"/>
          </p:cNvCxnSpPr>
          <p:nvPr/>
        </p:nvCxnSpPr>
        <p:spPr>
          <a:xfrm>
            <a:off x="4427984" y="1463298"/>
            <a:ext cx="0" cy="38152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CasellaDiTesto 7"/>
          <p:cNvSpPr txBox="1"/>
          <p:nvPr/>
        </p:nvSpPr>
        <p:spPr>
          <a:xfrm>
            <a:off x="4499992" y="620688"/>
            <a:ext cx="72008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200" dirty="0" smtClean="0"/>
              <a:t>segue</a:t>
            </a:r>
          </a:p>
        </p:txBody>
      </p:sp>
      <p:sp>
        <p:nvSpPr>
          <p:cNvPr id="9" name="CasellaDiTesto 8"/>
          <p:cNvSpPr txBox="1"/>
          <p:nvPr/>
        </p:nvSpPr>
        <p:spPr>
          <a:xfrm>
            <a:off x="4427984" y="1484784"/>
            <a:ext cx="144016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200" dirty="0" smtClean="0"/>
              <a:t>che si divide</a:t>
            </a:r>
          </a:p>
        </p:txBody>
      </p:sp>
      <p:sp>
        <p:nvSpPr>
          <p:cNvPr id="10" name="CasellaDiTesto 9"/>
          <p:cNvSpPr txBox="1"/>
          <p:nvPr/>
        </p:nvSpPr>
        <p:spPr>
          <a:xfrm>
            <a:off x="3563888" y="1844824"/>
            <a:ext cx="194421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600" dirty="0" smtClean="0"/>
              <a:t>in due nuclei storici</a:t>
            </a:r>
            <a:endParaRPr lang="it-IT" sz="1600" dirty="0"/>
          </a:p>
        </p:txBody>
      </p:sp>
      <p:cxnSp>
        <p:nvCxnSpPr>
          <p:cNvPr id="12" name="Connettore 2 11"/>
          <p:cNvCxnSpPr/>
          <p:nvPr/>
        </p:nvCxnSpPr>
        <p:spPr>
          <a:xfrm flipH="1">
            <a:off x="2483768" y="2060848"/>
            <a:ext cx="1008112" cy="28803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CasellaDiTesto 12"/>
          <p:cNvSpPr txBox="1"/>
          <p:nvPr/>
        </p:nvSpPr>
        <p:spPr>
          <a:xfrm>
            <a:off x="0" y="2420888"/>
            <a:ext cx="305983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600" b="1" dirty="0" smtClean="0"/>
              <a:t>Nelle</a:t>
            </a:r>
            <a:r>
              <a:rPr lang="it-IT" sz="1600" dirty="0" smtClean="0"/>
              <a:t> </a:t>
            </a:r>
            <a:r>
              <a:rPr lang="it-IT" sz="1600" b="1" dirty="0" smtClean="0"/>
              <a:t>società antiche e Medioevo</a:t>
            </a:r>
          </a:p>
        </p:txBody>
      </p:sp>
      <p:cxnSp>
        <p:nvCxnSpPr>
          <p:cNvPr id="15" name="Connettore 2 14"/>
          <p:cNvCxnSpPr/>
          <p:nvPr/>
        </p:nvCxnSpPr>
        <p:spPr>
          <a:xfrm>
            <a:off x="1403648" y="2708920"/>
            <a:ext cx="0" cy="43204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CasellaDiTesto 15"/>
          <p:cNvSpPr txBox="1"/>
          <p:nvPr/>
        </p:nvSpPr>
        <p:spPr>
          <a:xfrm>
            <a:off x="323528" y="3212976"/>
            <a:ext cx="17281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600" dirty="0" smtClean="0"/>
              <a:t>interdipendenza tra fede e scienza</a:t>
            </a:r>
            <a:endParaRPr lang="it-IT" sz="1600" dirty="0"/>
          </a:p>
        </p:txBody>
      </p:sp>
      <p:sp>
        <p:nvSpPr>
          <p:cNvPr id="17" name="CasellaDiTesto 16"/>
          <p:cNvSpPr txBox="1"/>
          <p:nvPr/>
        </p:nvSpPr>
        <p:spPr>
          <a:xfrm>
            <a:off x="1403648" y="2708920"/>
            <a:ext cx="72008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200" dirty="0" smtClean="0"/>
              <a:t>vi era</a:t>
            </a:r>
          </a:p>
        </p:txBody>
      </p:sp>
      <p:cxnSp>
        <p:nvCxnSpPr>
          <p:cNvPr id="19" name="Connettore 2 18"/>
          <p:cNvCxnSpPr>
            <a:stCxn id="16" idx="2"/>
          </p:cNvCxnSpPr>
          <p:nvPr/>
        </p:nvCxnSpPr>
        <p:spPr>
          <a:xfrm>
            <a:off x="1187624" y="3797751"/>
            <a:ext cx="0" cy="49534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CasellaDiTesto 19"/>
          <p:cNvSpPr txBox="1"/>
          <p:nvPr/>
        </p:nvSpPr>
        <p:spPr>
          <a:xfrm>
            <a:off x="0" y="4293096"/>
            <a:ext cx="27718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600" dirty="0" smtClean="0"/>
              <a:t>il concetto di “dubbio radicale”</a:t>
            </a:r>
            <a:endParaRPr lang="it-IT" sz="1600" dirty="0"/>
          </a:p>
        </p:txBody>
      </p:sp>
      <p:sp>
        <p:nvSpPr>
          <p:cNvPr id="21" name="CasellaDiTesto 20"/>
          <p:cNvSpPr txBox="1"/>
          <p:nvPr/>
        </p:nvSpPr>
        <p:spPr>
          <a:xfrm>
            <a:off x="1187624" y="3789040"/>
            <a:ext cx="13681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200" dirty="0" smtClean="0"/>
              <a:t>successivamente compare</a:t>
            </a:r>
          </a:p>
        </p:txBody>
      </p:sp>
      <p:cxnSp>
        <p:nvCxnSpPr>
          <p:cNvPr id="23" name="Connettore 2 22"/>
          <p:cNvCxnSpPr/>
          <p:nvPr/>
        </p:nvCxnSpPr>
        <p:spPr>
          <a:xfrm>
            <a:off x="395536" y="4581128"/>
            <a:ext cx="0" cy="50405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CasellaDiTesto 23"/>
          <p:cNvSpPr txBox="1"/>
          <p:nvPr/>
        </p:nvSpPr>
        <p:spPr>
          <a:xfrm>
            <a:off x="0" y="5085184"/>
            <a:ext cx="108012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600" dirty="0" smtClean="0"/>
              <a:t>Cartesio</a:t>
            </a:r>
          </a:p>
        </p:txBody>
      </p:sp>
      <p:sp>
        <p:nvSpPr>
          <p:cNvPr id="25" name="CasellaDiTesto 24"/>
          <p:cNvSpPr txBox="1"/>
          <p:nvPr/>
        </p:nvSpPr>
        <p:spPr>
          <a:xfrm>
            <a:off x="395536" y="4653136"/>
            <a:ext cx="108012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200" dirty="0" smtClean="0"/>
              <a:t>introdotto da</a:t>
            </a:r>
            <a:endParaRPr lang="it-IT" sz="1200" dirty="0"/>
          </a:p>
        </p:txBody>
      </p:sp>
      <p:cxnSp>
        <p:nvCxnSpPr>
          <p:cNvPr id="27" name="Connettore 2 26"/>
          <p:cNvCxnSpPr/>
          <p:nvPr/>
        </p:nvCxnSpPr>
        <p:spPr>
          <a:xfrm flipV="1">
            <a:off x="2555776" y="3284984"/>
            <a:ext cx="936104" cy="100811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Connettore 2 28"/>
          <p:cNvCxnSpPr/>
          <p:nvPr/>
        </p:nvCxnSpPr>
        <p:spPr>
          <a:xfrm>
            <a:off x="1619672" y="4581128"/>
            <a:ext cx="0" cy="72008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CasellaDiTesto 25"/>
          <p:cNvSpPr txBox="1"/>
          <p:nvPr/>
        </p:nvSpPr>
        <p:spPr>
          <a:xfrm>
            <a:off x="1619672" y="4869160"/>
            <a:ext cx="1175343" cy="2786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200" dirty="0" smtClean="0"/>
              <a:t>su cui si baserà</a:t>
            </a:r>
            <a:endParaRPr lang="it-IT" sz="1200" dirty="0"/>
          </a:p>
        </p:txBody>
      </p:sp>
      <p:sp>
        <p:nvSpPr>
          <p:cNvPr id="30" name="CasellaDiTesto 29"/>
          <p:cNvSpPr txBox="1"/>
          <p:nvPr/>
        </p:nvSpPr>
        <p:spPr>
          <a:xfrm>
            <a:off x="899592" y="5373216"/>
            <a:ext cx="17281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600" dirty="0" smtClean="0"/>
              <a:t>la costruzione del metodo scientifico</a:t>
            </a:r>
          </a:p>
        </p:txBody>
      </p:sp>
      <p:sp>
        <p:nvSpPr>
          <p:cNvPr id="34" name="CasellaDiTesto 33"/>
          <p:cNvSpPr txBox="1"/>
          <p:nvPr/>
        </p:nvSpPr>
        <p:spPr>
          <a:xfrm rot="18806386">
            <a:off x="2465125" y="3398105"/>
            <a:ext cx="122413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200" dirty="0" smtClean="0"/>
              <a:t>che produce</a:t>
            </a:r>
            <a:endParaRPr lang="it-IT" sz="1200" dirty="0"/>
          </a:p>
        </p:txBody>
      </p:sp>
      <p:sp>
        <p:nvSpPr>
          <p:cNvPr id="40" name="CasellaDiTesto 39"/>
          <p:cNvSpPr txBox="1"/>
          <p:nvPr/>
        </p:nvSpPr>
        <p:spPr>
          <a:xfrm>
            <a:off x="3491880" y="2492896"/>
            <a:ext cx="25202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600" b="1" dirty="0" smtClean="0"/>
              <a:t>una progressiva separazione tra fede e scienza</a:t>
            </a:r>
            <a:endParaRPr lang="it-IT" sz="1600" b="1" dirty="0"/>
          </a:p>
        </p:txBody>
      </p:sp>
      <p:cxnSp>
        <p:nvCxnSpPr>
          <p:cNvPr id="42" name="Connettore 2 41"/>
          <p:cNvCxnSpPr/>
          <p:nvPr/>
        </p:nvCxnSpPr>
        <p:spPr>
          <a:xfrm>
            <a:off x="4031940" y="3284984"/>
            <a:ext cx="36004" cy="7920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CasellaDiTesto 45"/>
          <p:cNvSpPr txBox="1"/>
          <p:nvPr/>
        </p:nvSpPr>
        <p:spPr>
          <a:xfrm>
            <a:off x="3419872" y="4077072"/>
            <a:ext cx="223224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600" dirty="0" smtClean="0"/>
              <a:t> </a:t>
            </a:r>
            <a:r>
              <a:rPr lang="it-IT" sz="1600" b="1" dirty="0" smtClean="0"/>
              <a:t>la scienza di ‘700 e ‘800</a:t>
            </a:r>
            <a:endParaRPr lang="it-IT" sz="1600" b="1" dirty="0"/>
          </a:p>
        </p:txBody>
      </p:sp>
      <p:cxnSp>
        <p:nvCxnSpPr>
          <p:cNvPr id="48" name="Connettore 2 47"/>
          <p:cNvCxnSpPr/>
          <p:nvPr/>
        </p:nvCxnSpPr>
        <p:spPr>
          <a:xfrm flipH="1">
            <a:off x="3491880" y="4509120"/>
            <a:ext cx="72008" cy="50405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CasellaDiTesto 51"/>
          <p:cNvSpPr txBox="1"/>
          <p:nvPr/>
        </p:nvSpPr>
        <p:spPr>
          <a:xfrm>
            <a:off x="3131840" y="5013176"/>
            <a:ext cx="19442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600" dirty="0" smtClean="0"/>
              <a:t>solo al direttamente osservabile</a:t>
            </a:r>
            <a:endParaRPr lang="it-IT" sz="1600" dirty="0"/>
          </a:p>
        </p:txBody>
      </p:sp>
      <p:sp>
        <p:nvSpPr>
          <p:cNvPr id="53" name="CasellaDiTesto 52"/>
          <p:cNvSpPr txBox="1"/>
          <p:nvPr/>
        </p:nvSpPr>
        <p:spPr>
          <a:xfrm>
            <a:off x="4067944" y="3501008"/>
            <a:ext cx="93610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200" dirty="0" smtClean="0"/>
              <a:t>che porterà</a:t>
            </a:r>
            <a:endParaRPr lang="it-IT" sz="1200" dirty="0"/>
          </a:p>
        </p:txBody>
      </p:sp>
      <p:sp>
        <p:nvSpPr>
          <p:cNvPr id="54" name="CasellaDiTesto 53"/>
          <p:cNvSpPr txBox="1"/>
          <p:nvPr/>
        </p:nvSpPr>
        <p:spPr>
          <a:xfrm>
            <a:off x="3563888" y="4581128"/>
            <a:ext cx="129614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200" dirty="0" smtClean="0"/>
              <a:t>ad interessarsi</a:t>
            </a:r>
            <a:endParaRPr lang="it-IT" sz="1200" dirty="0"/>
          </a:p>
        </p:txBody>
      </p:sp>
      <p:cxnSp>
        <p:nvCxnSpPr>
          <p:cNvPr id="56" name="Connettore 2 55"/>
          <p:cNvCxnSpPr/>
          <p:nvPr/>
        </p:nvCxnSpPr>
        <p:spPr>
          <a:xfrm>
            <a:off x="4932040" y="4509120"/>
            <a:ext cx="144016" cy="122413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CasellaDiTesto 56"/>
          <p:cNvSpPr txBox="1"/>
          <p:nvPr/>
        </p:nvSpPr>
        <p:spPr>
          <a:xfrm>
            <a:off x="4283968" y="5780782"/>
            <a:ext cx="20882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600" dirty="0" smtClean="0"/>
              <a:t>la non esistenza dalla non verificabilità</a:t>
            </a:r>
            <a:endParaRPr lang="it-IT" sz="1600" dirty="0"/>
          </a:p>
        </p:txBody>
      </p:sp>
      <p:sp>
        <p:nvSpPr>
          <p:cNvPr id="58" name="CasellaDiTesto 57"/>
          <p:cNvSpPr txBox="1"/>
          <p:nvPr/>
        </p:nvSpPr>
        <p:spPr>
          <a:xfrm>
            <a:off x="5019062" y="4951909"/>
            <a:ext cx="108012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200" dirty="0" smtClean="0"/>
              <a:t>a far derivare</a:t>
            </a:r>
            <a:endParaRPr lang="it-IT" sz="1200" dirty="0"/>
          </a:p>
        </p:txBody>
      </p:sp>
      <p:cxnSp>
        <p:nvCxnSpPr>
          <p:cNvPr id="69" name="Connettore 2 68"/>
          <p:cNvCxnSpPr/>
          <p:nvPr/>
        </p:nvCxnSpPr>
        <p:spPr>
          <a:xfrm>
            <a:off x="5364088" y="2060848"/>
            <a:ext cx="1152128" cy="43204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CasellaDiTesto 69"/>
          <p:cNvSpPr txBox="1"/>
          <p:nvPr/>
        </p:nvSpPr>
        <p:spPr>
          <a:xfrm>
            <a:off x="6588224" y="2348880"/>
            <a:ext cx="20162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600" b="1" dirty="0" smtClean="0"/>
              <a:t>Nella società di oggi la scienza</a:t>
            </a:r>
            <a:endParaRPr lang="it-IT" sz="1600" b="1" dirty="0"/>
          </a:p>
        </p:txBody>
      </p:sp>
      <p:cxnSp>
        <p:nvCxnSpPr>
          <p:cNvPr id="72" name="Connettore 2 71"/>
          <p:cNvCxnSpPr/>
          <p:nvPr/>
        </p:nvCxnSpPr>
        <p:spPr>
          <a:xfrm>
            <a:off x="7308304" y="2996952"/>
            <a:ext cx="0" cy="36004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" name="CasellaDiTesto 72"/>
          <p:cNvSpPr txBox="1"/>
          <p:nvPr/>
        </p:nvSpPr>
        <p:spPr>
          <a:xfrm>
            <a:off x="7055768" y="3356992"/>
            <a:ext cx="208823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600" dirty="0" smtClean="0"/>
              <a:t>una relazione più complessa tra scienza e fede</a:t>
            </a:r>
            <a:endParaRPr lang="it-IT" sz="1600" dirty="0"/>
          </a:p>
        </p:txBody>
      </p:sp>
      <p:sp>
        <p:nvSpPr>
          <p:cNvPr id="74" name="CasellaDiTesto 73"/>
          <p:cNvSpPr txBox="1"/>
          <p:nvPr/>
        </p:nvSpPr>
        <p:spPr>
          <a:xfrm>
            <a:off x="7308304" y="2996952"/>
            <a:ext cx="64807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200" dirty="0" smtClean="0"/>
              <a:t>scopre</a:t>
            </a:r>
          </a:p>
        </p:txBody>
      </p:sp>
      <p:cxnSp>
        <p:nvCxnSpPr>
          <p:cNvPr id="76" name="Connettore 2 75"/>
          <p:cNvCxnSpPr/>
          <p:nvPr/>
        </p:nvCxnSpPr>
        <p:spPr>
          <a:xfrm>
            <a:off x="7452320" y="4221088"/>
            <a:ext cx="0" cy="50405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" name="CasellaDiTesto 76"/>
          <p:cNvSpPr txBox="1"/>
          <p:nvPr/>
        </p:nvSpPr>
        <p:spPr>
          <a:xfrm>
            <a:off x="7524328" y="4149080"/>
            <a:ext cx="79208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200" dirty="0" smtClean="0"/>
              <a:t>grazie</a:t>
            </a:r>
            <a:endParaRPr lang="it-IT" sz="1200" dirty="0"/>
          </a:p>
        </p:txBody>
      </p:sp>
      <p:sp>
        <p:nvSpPr>
          <p:cNvPr id="78" name="CasellaDiTesto 77"/>
          <p:cNvSpPr txBox="1"/>
          <p:nvPr/>
        </p:nvSpPr>
        <p:spPr>
          <a:xfrm>
            <a:off x="6732240" y="4653136"/>
            <a:ext cx="259228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600" dirty="0" smtClean="0"/>
              <a:t>alla teoria della relatività e alle successive teorie della complessità</a:t>
            </a:r>
            <a:endParaRPr lang="it-IT" sz="1600" dirty="0"/>
          </a:p>
        </p:txBody>
      </p:sp>
      <p:cxnSp>
        <p:nvCxnSpPr>
          <p:cNvPr id="81" name="Connettore 2 80"/>
          <p:cNvCxnSpPr/>
          <p:nvPr/>
        </p:nvCxnSpPr>
        <p:spPr>
          <a:xfrm>
            <a:off x="7452320" y="5445224"/>
            <a:ext cx="0" cy="36004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2" name="CasellaDiTesto 81"/>
          <p:cNvSpPr txBox="1"/>
          <p:nvPr/>
        </p:nvSpPr>
        <p:spPr>
          <a:xfrm>
            <a:off x="7452320" y="5517232"/>
            <a:ext cx="115212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200" dirty="0" smtClean="0"/>
              <a:t>tramite le quali</a:t>
            </a:r>
            <a:endParaRPr lang="it-IT" sz="1200" dirty="0"/>
          </a:p>
        </p:txBody>
      </p:sp>
      <p:sp>
        <p:nvSpPr>
          <p:cNvPr id="83" name="CasellaDiTesto 82"/>
          <p:cNvSpPr txBox="1"/>
          <p:nvPr/>
        </p:nvSpPr>
        <p:spPr>
          <a:xfrm>
            <a:off x="6876256" y="5877272"/>
            <a:ext cx="25202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600" dirty="0" smtClean="0"/>
              <a:t>si amplificano gli orizzonti del conoscibile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175</TotalTime>
  <Words>119</Words>
  <Application>Microsoft Office PowerPoint</Application>
  <PresentationFormat>Presentazione su schermo (4:3)</PresentationFormat>
  <Paragraphs>29</Paragraphs>
  <Slides>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Titoli diapositive</vt:lpstr>
      </vt:variant>
      <vt:variant>
        <vt:i4>1</vt:i4>
      </vt:variant>
    </vt:vector>
  </HeadingPairs>
  <TitlesOfParts>
    <vt:vector size="2" baseType="lpstr">
      <vt:lpstr>Tema di Office</vt:lpstr>
      <vt:lpstr>Il rapporto tra fede e scienza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erika</dc:creator>
  <cp:lastModifiedBy>erika</cp:lastModifiedBy>
  <cp:revision>21</cp:revision>
  <dcterms:created xsi:type="dcterms:W3CDTF">2015-05-24T14:10:33Z</dcterms:created>
  <dcterms:modified xsi:type="dcterms:W3CDTF">2015-06-25T11:18:03Z</dcterms:modified>
</cp:coreProperties>
</file>