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6DF4B-4178-4FEA-A3C0-C7A8BED2B0B2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1A06B-4C11-4A86-B7DB-B7C84C68042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915816" y="0"/>
            <a:ext cx="3168352" cy="548680"/>
          </a:xfrm>
        </p:spPr>
        <p:txBody>
          <a:bodyPr>
            <a:normAutofit/>
          </a:bodyPr>
          <a:lstStyle/>
          <a:p>
            <a:r>
              <a:rPr lang="it-IT" sz="2400" b="1" dirty="0" smtClean="0">
                <a:solidFill>
                  <a:srgbClr val="FF0066"/>
                </a:solidFill>
              </a:rPr>
              <a:t>La fede</a:t>
            </a:r>
            <a:endParaRPr lang="it-IT" sz="2400" b="1" dirty="0">
              <a:solidFill>
                <a:srgbClr val="FF0066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 rot="19804062">
            <a:off x="2658445" y="394725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può essere</a:t>
            </a:r>
            <a:endParaRPr lang="it-IT" sz="1200" dirty="0"/>
          </a:p>
        </p:txBody>
      </p:sp>
      <p:cxnSp>
        <p:nvCxnSpPr>
          <p:cNvPr id="12" name="Connettore 2 11"/>
          <p:cNvCxnSpPr/>
          <p:nvPr/>
        </p:nvCxnSpPr>
        <p:spPr>
          <a:xfrm flipH="1">
            <a:off x="2627784" y="548680"/>
            <a:ext cx="129614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1619672" y="1340768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definita in due modi</a:t>
            </a:r>
            <a:endParaRPr lang="it-IT" sz="1600" dirty="0"/>
          </a:p>
        </p:txBody>
      </p:sp>
      <p:cxnSp>
        <p:nvCxnSpPr>
          <p:cNvPr id="15" name="Connettore 2 14"/>
          <p:cNvCxnSpPr/>
          <p:nvPr/>
        </p:nvCxnSpPr>
        <p:spPr>
          <a:xfrm flipH="1">
            <a:off x="827584" y="1556792"/>
            <a:ext cx="79208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0" y="2276872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come “assenso dell’intelletto motivato dal valore di una testimonianza”</a:t>
            </a:r>
            <a:endParaRPr lang="it-IT" sz="1600" dirty="0"/>
          </a:p>
        </p:txBody>
      </p:sp>
      <p:cxnSp>
        <p:nvCxnSpPr>
          <p:cNvPr id="18" name="Connettore 2 17"/>
          <p:cNvCxnSpPr/>
          <p:nvPr/>
        </p:nvCxnSpPr>
        <p:spPr>
          <a:xfrm>
            <a:off x="1835696" y="1628800"/>
            <a:ext cx="2880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1475656" y="2276872"/>
            <a:ext cx="17281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etimologicamente “dal latino </a:t>
            </a:r>
            <a:r>
              <a:rPr lang="it-IT" sz="1600" dirty="0" err="1" smtClean="0"/>
              <a:t>fides</a:t>
            </a:r>
            <a:r>
              <a:rPr lang="it-IT" sz="1600" dirty="0" smtClean="0"/>
              <a:t>, ‘credenza religiosa’, ma anche ‘impegno solenne’, ‘ lealtà’, ‘fedeltà’”</a:t>
            </a:r>
            <a:endParaRPr lang="it-IT" sz="1600" dirty="0"/>
          </a:p>
        </p:txBody>
      </p:sp>
      <p:cxnSp>
        <p:nvCxnSpPr>
          <p:cNvPr id="21" name="Connettore 2 20"/>
          <p:cNvCxnSpPr/>
          <p:nvPr/>
        </p:nvCxnSpPr>
        <p:spPr>
          <a:xfrm>
            <a:off x="3347864" y="1700808"/>
            <a:ext cx="72008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3419872" y="2204864"/>
            <a:ext cx="10210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legati</a:t>
            </a:r>
            <a:endParaRPr lang="it-IT" sz="1200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3275856" y="2852936"/>
            <a:ext cx="1224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alla fiducia in qualcosa di ponderato e ragionato</a:t>
            </a:r>
            <a:endParaRPr lang="it-IT" sz="1600" dirty="0"/>
          </a:p>
        </p:txBody>
      </p:sp>
      <p:cxnSp>
        <p:nvCxnSpPr>
          <p:cNvPr id="25" name="Connettore 2 24"/>
          <p:cNvCxnSpPr/>
          <p:nvPr/>
        </p:nvCxnSpPr>
        <p:spPr>
          <a:xfrm flipH="1">
            <a:off x="2483768" y="4293096"/>
            <a:ext cx="93610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/>
          <p:cNvSpPr txBox="1"/>
          <p:nvPr/>
        </p:nvSpPr>
        <p:spPr>
          <a:xfrm rot="18797234">
            <a:off x="2124722" y="4454179"/>
            <a:ext cx="1551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quindi presuppone</a:t>
            </a:r>
            <a:endParaRPr lang="it-IT" sz="1200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1043608" y="522920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una valutazione di tipo razionale</a:t>
            </a:r>
            <a:endParaRPr lang="it-IT" sz="1600" dirty="0"/>
          </a:p>
        </p:txBody>
      </p:sp>
      <p:cxnSp>
        <p:nvCxnSpPr>
          <p:cNvPr id="29" name="Connettore 1 28"/>
          <p:cNvCxnSpPr/>
          <p:nvPr/>
        </p:nvCxnSpPr>
        <p:spPr>
          <a:xfrm>
            <a:off x="5076056" y="548680"/>
            <a:ext cx="50405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>
            <a:off x="5580112" y="836712"/>
            <a:ext cx="158417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 flipH="1">
            <a:off x="5292080" y="836712"/>
            <a:ext cx="28803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 rot="21223299">
            <a:off x="5449730" y="503402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è</a:t>
            </a:r>
          </a:p>
        </p:txBody>
      </p:sp>
      <p:sp>
        <p:nvSpPr>
          <p:cNvPr id="35" name="CasellaDiTesto 34"/>
          <p:cNvSpPr txBox="1"/>
          <p:nvPr/>
        </p:nvSpPr>
        <p:spPr>
          <a:xfrm>
            <a:off x="4788024" y="1988840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“una serie di credenze e atteggiamenti”</a:t>
            </a:r>
            <a:endParaRPr lang="it-IT" sz="1600" dirty="0"/>
          </a:p>
        </p:txBody>
      </p:sp>
      <p:cxnSp>
        <p:nvCxnSpPr>
          <p:cNvPr id="37" name="Connettore 1 36"/>
          <p:cNvCxnSpPr/>
          <p:nvPr/>
        </p:nvCxnSpPr>
        <p:spPr>
          <a:xfrm>
            <a:off x="5364088" y="2852936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 flipH="1">
            <a:off x="4211960" y="4293096"/>
            <a:ext cx="11521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5364088" y="4293096"/>
            <a:ext cx="576064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5364088" y="321297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che possono</a:t>
            </a:r>
            <a:endParaRPr lang="it-IT" sz="1200" dirty="0"/>
          </a:p>
        </p:txBody>
      </p:sp>
      <p:sp>
        <p:nvSpPr>
          <p:cNvPr id="44" name="CasellaDiTesto 43"/>
          <p:cNvSpPr txBox="1"/>
          <p:nvPr/>
        </p:nvSpPr>
        <p:spPr>
          <a:xfrm>
            <a:off x="3419872" y="609329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 il senso dell’esistenza</a:t>
            </a:r>
            <a:endParaRPr lang="it-IT" sz="1600" dirty="0"/>
          </a:p>
        </p:txBody>
      </p:sp>
      <p:sp>
        <p:nvSpPr>
          <p:cNvPr id="47" name="CasellaDiTesto 46"/>
          <p:cNvSpPr txBox="1"/>
          <p:nvPr/>
        </p:nvSpPr>
        <p:spPr>
          <a:xfrm rot="18345846">
            <a:off x="4360828" y="4658128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ampliare</a:t>
            </a:r>
            <a:endParaRPr lang="it-IT" sz="1200" dirty="0"/>
          </a:p>
        </p:txBody>
      </p:sp>
      <p:sp>
        <p:nvSpPr>
          <p:cNvPr id="48" name="CasellaDiTesto 47"/>
          <p:cNvSpPr txBox="1"/>
          <p:nvPr/>
        </p:nvSpPr>
        <p:spPr>
          <a:xfrm rot="4084429">
            <a:off x="5343310" y="485653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costituire</a:t>
            </a:r>
            <a:endParaRPr lang="it-IT" sz="1200" dirty="0"/>
          </a:p>
        </p:txBody>
      </p:sp>
      <p:sp>
        <p:nvSpPr>
          <p:cNvPr id="49" name="CasellaDiTesto 48"/>
          <p:cNvSpPr txBox="1"/>
          <p:nvPr/>
        </p:nvSpPr>
        <p:spPr>
          <a:xfrm>
            <a:off x="4932040" y="6027003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una concezione unificatrice della vita</a:t>
            </a:r>
            <a:endParaRPr lang="it-IT" sz="1600" dirty="0"/>
          </a:p>
        </p:txBody>
      </p:sp>
      <p:sp>
        <p:nvSpPr>
          <p:cNvPr id="50" name="CasellaDiTesto 49"/>
          <p:cNvSpPr txBox="1"/>
          <p:nvPr/>
        </p:nvSpPr>
        <p:spPr>
          <a:xfrm rot="1653975">
            <a:off x="5774396" y="1314901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scomponib</a:t>
            </a:r>
            <a:r>
              <a:rPr lang="it-IT" sz="1200" dirty="0" smtClean="0"/>
              <a:t>ile</a:t>
            </a:r>
            <a:endParaRPr lang="it-IT" sz="1200" dirty="0"/>
          </a:p>
        </p:txBody>
      </p:sp>
      <p:sp>
        <p:nvSpPr>
          <p:cNvPr id="51" name="CasellaDiTesto 50"/>
          <p:cNvSpPr txBox="1"/>
          <p:nvPr/>
        </p:nvSpPr>
        <p:spPr>
          <a:xfrm>
            <a:off x="7020272" y="1700808"/>
            <a:ext cx="2123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in tre sottodimensioni</a:t>
            </a:r>
            <a:endParaRPr lang="it-IT" sz="1600" dirty="0"/>
          </a:p>
        </p:txBody>
      </p:sp>
      <p:cxnSp>
        <p:nvCxnSpPr>
          <p:cNvPr id="53" name="Connettore 2 52"/>
          <p:cNvCxnSpPr/>
          <p:nvPr/>
        </p:nvCxnSpPr>
        <p:spPr>
          <a:xfrm flipH="1">
            <a:off x="6948264" y="2060848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2 54"/>
          <p:cNvCxnSpPr/>
          <p:nvPr/>
        </p:nvCxnSpPr>
        <p:spPr>
          <a:xfrm flipH="1">
            <a:off x="7740352" y="2060848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2 56"/>
          <p:cNvCxnSpPr/>
          <p:nvPr/>
        </p:nvCxnSpPr>
        <p:spPr>
          <a:xfrm>
            <a:off x="8460432" y="2060848"/>
            <a:ext cx="14401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/>
          <p:cNvSpPr txBox="1"/>
          <p:nvPr/>
        </p:nvSpPr>
        <p:spPr>
          <a:xfrm>
            <a:off x="6372200" y="2492896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fede</a:t>
            </a:r>
            <a:endParaRPr lang="it-IT" sz="1600" dirty="0"/>
          </a:p>
        </p:txBody>
      </p:sp>
      <p:cxnSp>
        <p:nvCxnSpPr>
          <p:cNvPr id="60" name="Connettore 2 59"/>
          <p:cNvCxnSpPr/>
          <p:nvPr/>
        </p:nvCxnSpPr>
        <p:spPr>
          <a:xfrm>
            <a:off x="6588224" y="2780928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/>
          <p:cNvSpPr txBox="1"/>
          <p:nvPr/>
        </p:nvSpPr>
        <p:spPr>
          <a:xfrm>
            <a:off x="6588224" y="321297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intesa come</a:t>
            </a:r>
            <a:endParaRPr lang="it-IT" sz="1200" dirty="0"/>
          </a:p>
        </p:txBody>
      </p:sp>
      <p:sp>
        <p:nvSpPr>
          <p:cNvPr id="63" name="CasellaDiTesto 62"/>
          <p:cNvSpPr txBox="1"/>
          <p:nvPr/>
        </p:nvSpPr>
        <p:spPr>
          <a:xfrm>
            <a:off x="6372200" y="4077072"/>
            <a:ext cx="11521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sistema di convinzioni e motivazioni</a:t>
            </a:r>
            <a:endParaRPr lang="it-IT" sz="1600" dirty="0"/>
          </a:p>
        </p:txBody>
      </p:sp>
      <p:sp>
        <p:nvSpPr>
          <p:cNvPr id="64" name="CasellaDiTesto 63"/>
          <p:cNvSpPr txBox="1"/>
          <p:nvPr/>
        </p:nvSpPr>
        <p:spPr>
          <a:xfrm>
            <a:off x="7164288" y="263691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l’esperienza religiosa</a:t>
            </a:r>
            <a:endParaRPr lang="it-IT" sz="1600" dirty="0"/>
          </a:p>
        </p:txBody>
      </p:sp>
      <p:cxnSp>
        <p:nvCxnSpPr>
          <p:cNvPr id="67" name="Connettore 2 66"/>
          <p:cNvCxnSpPr/>
          <p:nvPr/>
        </p:nvCxnSpPr>
        <p:spPr>
          <a:xfrm>
            <a:off x="7740352" y="3284984"/>
            <a:ext cx="0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asellaDiTesto 67"/>
          <p:cNvSpPr txBox="1"/>
          <p:nvPr/>
        </p:nvSpPr>
        <p:spPr>
          <a:xfrm>
            <a:off x="7740352" y="400506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data dal</a:t>
            </a:r>
            <a:endParaRPr lang="it-IT" sz="1200" dirty="0"/>
          </a:p>
        </p:txBody>
      </p:sp>
      <p:sp>
        <p:nvSpPr>
          <p:cNvPr id="69" name="CasellaDiTesto 68"/>
          <p:cNvSpPr txBox="1"/>
          <p:nvPr/>
        </p:nvSpPr>
        <p:spPr>
          <a:xfrm>
            <a:off x="7164288" y="5445224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 livello di coinvolgimento emotivo</a:t>
            </a:r>
            <a:endParaRPr lang="it-IT" sz="1600" dirty="0"/>
          </a:p>
        </p:txBody>
      </p:sp>
      <p:sp>
        <p:nvSpPr>
          <p:cNvPr id="77" name="CasellaDiTesto 76"/>
          <p:cNvSpPr txBox="1"/>
          <p:nvPr/>
        </p:nvSpPr>
        <p:spPr>
          <a:xfrm>
            <a:off x="8172400" y="3140968"/>
            <a:ext cx="133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pratica religiosa</a:t>
            </a:r>
            <a:endParaRPr lang="it-IT" sz="1600" dirty="0"/>
          </a:p>
        </p:txBody>
      </p:sp>
      <p:cxnSp>
        <p:nvCxnSpPr>
          <p:cNvPr id="80" name="Connettore 2 79"/>
          <p:cNvCxnSpPr/>
          <p:nvPr/>
        </p:nvCxnSpPr>
        <p:spPr>
          <a:xfrm>
            <a:off x="8532440" y="3789040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asellaDiTesto 80"/>
          <p:cNvSpPr txBox="1"/>
          <p:nvPr/>
        </p:nvSpPr>
        <p:spPr>
          <a:xfrm>
            <a:off x="8532440" y="4077072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ovvero</a:t>
            </a:r>
            <a:endParaRPr lang="it-IT" sz="1200" dirty="0"/>
          </a:p>
        </p:txBody>
      </p:sp>
      <p:sp>
        <p:nvSpPr>
          <p:cNvPr id="82" name="CasellaDiTesto 81"/>
          <p:cNvSpPr txBox="1"/>
          <p:nvPr/>
        </p:nvSpPr>
        <p:spPr>
          <a:xfrm>
            <a:off x="8172400" y="4725144"/>
            <a:ext cx="1259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ritualità</a:t>
            </a:r>
            <a:endParaRPr lang="it-IT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107</Words>
  <Application>Microsoft Office PowerPoint</Application>
  <PresentationFormat>Presentazione su schermo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La fede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fede</dc:title>
  <dc:creator>erika</dc:creator>
  <cp:lastModifiedBy>erika</cp:lastModifiedBy>
  <cp:revision>9</cp:revision>
  <dcterms:created xsi:type="dcterms:W3CDTF">2015-05-25T17:38:54Z</dcterms:created>
  <dcterms:modified xsi:type="dcterms:W3CDTF">2015-06-25T11:08:27Z</dcterms:modified>
</cp:coreProperties>
</file>