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1" r:id="rId23"/>
    <p:sldId id="278" r:id="rId24"/>
    <p:sldId id="280" r:id="rId25"/>
    <p:sldId id="279" r:id="rId26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00FF00"/>
    <a:srgbClr val="00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35E577-7DF8-4C83-A714-DCC8FE14947B}" type="doc">
      <dgm:prSet loTypeId="urn:microsoft.com/office/officeart/2005/8/layout/cycle2" loCatId="cycle" qsTypeId="urn:microsoft.com/office/officeart/2005/8/quickstyle/3d2" qsCatId="3D" csTypeId="urn:microsoft.com/office/officeart/2005/8/colors/colorful5" csCatId="colorful" phldr="1"/>
      <dgm:spPr>
        <a:scene3d>
          <a:camera prst="perspectiveRight"/>
          <a:lightRig rig="threePt" dir="t"/>
        </a:scene3d>
      </dgm:spPr>
      <dgm:t>
        <a:bodyPr/>
        <a:lstStyle/>
        <a:p>
          <a:endParaRPr lang="it-IT"/>
        </a:p>
      </dgm:t>
    </dgm:pt>
    <dgm:pt modelId="{A23D7365-58D0-44A6-AAA9-37F08A20CA27}">
      <dgm:prSet phldrT="[Testo]"/>
      <dgm:spPr/>
      <dgm:t>
        <a:bodyPr/>
        <a:lstStyle/>
        <a:p>
          <a:r>
            <a:rPr lang="it-IT" b="0" cap="none" spc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1. Esperienza</a:t>
          </a:r>
          <a:endParaRPr lang="it-IT" b="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057E4CB-38E5-4988-876C-1406F77D7051}" type="parTrans" cxnId="{5A5CF4D2-30AA-4F71-9DA7-969F3F10F6DF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DC1A00F-015F-4F2B-BA87-29B1E22CD896}" type="sibTrans" cxnId="{5A5CF4D2-30AA-4F71-9DA7-969F3F10F6DF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3FF3D127-8628-4E4C-B932-C78CC0930B96}">
      <dgm:prSet phldrT="[Testo]"/>
      <dgm:spPr/>
      <dgm:t>
        <a:bodyPr/>
        <a:lstStyle/>
        <a:p>
          <a:r>
            <a:rPr lang="it-IT" b="0" cap="none" spc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2. Comunicazione</a:t>
          </a:r>
          <a:endParaRPr lang="it-IT" b="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06651AB-0F9B-4CDE-9610-DB332B33C3F7}" type="parTrans" cxnId="{23F40F6F-7E17-4401-AC2A-70F9A42F9AC5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13C445B-474D-404A-91C3-BDAE1A3855CA}" type="sibTrans" cxnId="{23F40F6F-7E17-4401-AC2A-70F9A42F9AC5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2C23B31-DF83-4E08-BB57-018808273192}">
      <dgm:prSet phldrT="[Testo]"/>
      <dgm:spPr/>
      <dgm:t>
        <a:bodyPr/>
        <a:lstStyle/>
        <a:p>
          <a:r>
            <a:rPr lang="it-IT" b="0" cap="none" spc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3. Analisi</a:t>
          </a:r>
          <a:endParaRPr lang="it-IT" b="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5D726731-D74B-4E65-A04E-ED6D2F1BADE9}" type="parTrans" cxnId="{3D3990F0-DF03-4441-8DD9-2E15660B1119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5EB9B69-4594-4CB2-8446-18867B568BC6}" type="sibTrans" cxnId="{3D3990F0-DF03-4441-8DD9-2E15660B1119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AF4DE7C-8AEE-4826-B819-F9768EBE6977}">
      <dgm:prSet phldrT="[Testo]" custT="1"/>
      <dgm:spPr/>
      <dgm:t>
        <a:bodyPr/>
        <a:lstStyle/>
        <a:p>
          <a:r>
            <a:rPr lang="it-IT" sz="1200" b="0" cap="none" spc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4. Generalizzazione</a:t>
          </a:r>
          <a:endParaRPr lang="it-IT" sz="1200" b="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9361767E-2D5F-47FB-A0C8-E93DCEE05FBA}" type="parTrans" cxnId="{CA274000-8FBB-41C6-B763-9689DAC68C8F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090C68E-3893-455F-825C-838542EBDAE9}" type="sibTrans" cxnId="{CA274000-8FBB-41C6-B763-9689DAC68C8F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919F765-A719-4A5B-AADA-2750D8917CD3}">
      <dgm:prSet phldrT="[Testo]"/>
      <dgm:spPr/>
      <dgm:t>
        <a:bodyPr/>
        <a:lstStyle/>
        <a:p>
          <a:r>
            <a:rPr lang="it-IT" b="0" cap="none" spc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5. Applicazione </a:t>
          </a:r>
          <a:endParaRPr lang="it-IT" b="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E4EE776-2EA2-4990-B88D-731071F08FAF}" type="parTrans" cxnId="{00C64642-EB2B-4177-A3C3-C29F9BD0C11C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719DD0D0-68A1-4213-B9B9-7A2BF435967D}" type="sibTrans" cxnId="{00C64642-EB2B-4177-A3C3-C29F9BD0C11C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BAA3F4B-89B4-433F-AC48-2554282EB145}">
      <dgm:prSet custT="1"/>
      <dgm:spPr/>
      <dgm:t>
        <a:bodyPr/>
        <a:lstStyle/>
        <a:p>
          <a:r>
            <a:rPr lang="it-IT" sz="1200" b="0" cap="none" spc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0.Problema</a:t>
          </a:r>
          <a:endParaRPr lang="it-IT" sz="1200" b="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2BA9282-66A0-4767-8A95-CA3EEA8F9F37}" type="parTrans" cxnId="{2BBAFF8F-8184-4316-98A1-83411ECD7926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4EFDDE9A-6B1A-4668-93F9-76DD5793B1ED}" type="sibTrans" cxnId="{2BBAFF8F-8184-4316-98A1-83411ECD7926}">
      <dgm:prSet/>
      <dgm:spPr/>
      <dgm:t>
        <a:bodyPr/>
        <a:lstStyle/>
        <a:p>
          <a:endParaRPr lang="it-IT" b="0" cap="none" spc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F4C161FE-DE2D-49B6-9A84-C5335D75E895}" type="pres">
      <dgm:prSet presAssocID="{4F35E577-7DF8-4C83-A714-DCC8FE14947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F7D4C27-E4B0-4624-A443-2D9C35F8DAD1}" type="pres">
      <dgm:prSet presAssocID="{A23D7365-58D0-44A6-AAA9-37F08A20CA27}" presName="node" presStyleLbl="node1" presStyleIdx="0" presStyleCnt="6" custRadScaleRad="100042" custRadScaleInc="105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0DFB616-C5E9-4108-BCBC-8B2222921BA9}" type="pres">
      <dgm:prSet presAssocID="{BDC1A00F-015F-4F2B-BA87-29B1E22CD896}" presName="sibTrans" presStyleLbl="sibTrans2D1" presStyleIdx="0" presStyleCnt="6"/>
      <dgm:spPr/>
      <dgm:t>
        <a:bodyPr/>
        <a:lstStyle/>
        <a:p>
          <a:endParaRPr lang="it-IT"/>
        </a:p>
      </dgm:t>
    </dgm:pt>
    <dgm:pt modelId="{3DA23F0D-F9F1-410B-9C1F-44A7B3FE11C2}" type="pres">
      <dgm:prSet presAssocID="{BDC1A00F-015F-4F2B-BA87-29B1E22CD896}" presName="connectorText" presStyleLbl="sibTrans2D1" presStyleIdx="0" presStyleCnt="6"/>
      <dgm:spPr/>
      <dgm:t>
        <a:bodyPr/>
        <a:lstStyle/>
        <a:p>
          <a:endParaRPr lang="it-IT"/>
        </a:p>
      </dgm:t>
    </dgm:pt>
    <dgm:pt modelId="{D47BF8B2-8C6D-4190-8D8C-A74670D761EE}" type="pres">
      <dgm:prSet presAssocID="{3FF3D127-8628-4E4C-B932-C78CC0930B9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914CEE8-E396-4289-A43C-62CD3C2656C1}" type="pres">
      <dgm:prSet presAssocID="{213C445B-474D-404A-91C3-BDAE1A3855CA}" presName="sibTrans" presStyleLbl="sibTrans2D1" presStyleIdx="1" presStyleCnt="6"/>
      <dgm:spPr/>
      <dgm:t>
        <a:bodyPr/>
        <a:lstStyle/>
        <a:p>
          <a:endParaRPr lang="it-IT"/>
        </a:p>
      </dgm:t>
    </dgm:pt>
    <dgm:pt modelId="{9263D2F8-9A5D-4AB0-8020-35093F1838DC}" type="pres">
      <dgm:prSet presAssocID="{213C445B-474D-404A-91C3-BDAE1A3855CA}" presName="connectorText" presStyleLbl="sibTrans2D1" presStyleIdx="1" presStyleCnt="6"/>
      <dgm:spPr/>
      <dgm:t>
        <a:bodyPr/>
        <a:lstStyle/>
        <a:p>
          <a:endParaRPr lang="it-IT"/>
        </a:p>
      </dgm:t>
    </dgm:pt>
    <dgm:pt modelId="{64C18A38-B537-4996-BCF6-4F0CE8EDF82B}" type="pres">
      <dgm:prSet presAssocID="{B2C23B31-DF83-4E08-BB57-01880827319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5B4E320-B266-4209-9777-66BAF751B531}" type="pres">
      <dgm:prSet presAssocID="{65EB9B69-4594-4CB2-8446-18867B568BC6}" presName="sibTrans" presStyleLbl="sibTrans2D1" presStyleIdx="2" presStyleCnt="6" custLinFactNeighborX="5545" custLinFactNeighborY="45789"/>
      <dgm:spPr/>
      <dgm:t>
        <a:bodyPr/>
        <a:lstStyle/>
        <a:p>
          <a:endParaRPr lang="it-IT"/>
        </a:p>
      </dgm:t>
    </dgm:pt>
    <dgm:pt modelId="{3DBB9313-417D-4B5B-BD97-6302B3DDA4AF}" type="pres">
      <dgm:prSet presAssocID="{65EB9B69-4594-4CB2-8446-18867B568BC6}" presName="connectorText" presStyleLbl="sibTrans2D1" presStyleIdx="2" presStyleCnt="6"/>
      <dgm:spPr/>
      <dgm:t>
        <a:bodyPr/>
        <a:lstStyle/>
        <a:p>
          <a:endParaRPr lang="it-IT"/>
        </a:p>
      </dgm:t>
    </dgm:pt>
    <dgm:pt modelId="{E694620F-9D2E-4B65-BA24-2E4F9CAA916F}" type="pres">
      <dgm:prSet presAssocID="{8AF4DE7C-8AEE-4826-B819-F9768EBE697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29116C5-FC3B-4B25-AD02-69321519AB13}" type="pres">
      <dgm:prSet presAssocID="{2090C68E-3893-455F-825C-838542EBDAE9}" presName="sibTrans" presStyleLbl="sibTrans2D1" presStyleIdx="3" presStyleCnt="6"/>
      <dgm:spPr/>
      <dgm:t>
        <a:bodyPr/>
        <a:lstStyle/>
        <a:p>
          <a:endParaRPr lang="it-IT"/>
        </a:p>
      </dgm:t>
    </dgm:pt>
    <dgm:pt modelId="{9FA86C01-C1F0-45DD-B40F-D78C20E9A0C7}" type="pres">
      <dgm:prSet presAssocID="{2090C68E-3893-455F-825C-838542EBDAE9}" presName="connectorText" presStyleLbl="sibTrans2D1" presStyleIdx="3" presStyleCnt="6"/>
      <dgm:spPr/>
      <dgm:t>
        <a:bodyPr/>
        <a:lstStyle/>
        <a:p>
          <a:endParaRPr lang="it-IT"/>
        </a:p>
      </dgm:t>
    </dgm:pt>
    <dgm:pt modelId="{17F0EA5C-9DCB-4070-B280-67E7F1792945}" type="pres">
      <dgm:prSet presAssocID="{B919F765-A719-4A5B-AADA-2750D8917CD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AD6747A-D02A-4D8C-9BE7-314029FD5719}" type="pres">
      <dgm:prSet presAssocID="{719DD0D0-68A1-4213-B9B9-7A2BF435967D}" presName="sibTrans" presStyleLbl="sibTrans2D1" presStyleIdx="4" presStyleCnt="6" custLinFactNeighborX="738"/>
      <dgm:spPr/>
      <dgm:t>
        <a:bodyPr/>
        <a:lstStyle/>
        <a:p>
          <a:endParaRPr lang="it-IT"/>
        </a:p>
      </dgm:t>
    </dgm:pt>
    <dgm:pt modelId="{01FE050A-2B25-4F3C-8F87-5B6BB0F4A323}" type="pres">
      <dgm:prSet presAssocID="{719DD0D0-68A1-4213-B9B9-7A2BF435967D}" presName="connectorText" presStyleLbl="sibTrans2D1" presStyleIdx="4" presStyleCnt="6"/>
      <dgm:spPr/>
      <dgm:t>
        <a:bodyPr/>
        <a:lstStyle/>
        <a:p>
          <a:endParaRPr lang="it-IT"/>
        </a:p>
      </dgm:t>
    </dgm:pt>
    <dgm:pt modelId="{7713DA4B-0B5E-4BFD-BC15-6175354205AB}" type="pres">
      <dgm:prSet presAssocID="{ABAA3F4B-89B4-433F-AC48-2554282EB14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3F22A03-C3B5-4DDE-8E45-299419058E87}" type="pres">
      <dgm:prSet presAssocID="{4EFDDE9A-6B1A-4668-93F9-76DD5793B1ED}" presName="sibTrans" presStyleLbl="sibTrans2D1" presStyleIdx="5" presStyleCnt="6"/>
      <dgm:spPr/>
      <dgm:t>
        <a:bodyPr/>
        <a:lstStyle/>
        <a:p>
          <a:endParaRPr lang="it-IT"/>
        </a:p>
      </dgm:t>
    </dgm:pt>
    <dgm:pt modelId="{0568F298-6FE7-418D-83D5-BBFCBC01886F}" type="pres">
      <dgm:prSet presAssocID="{4EFDDE9A-6B1A-4668-93F9-76DD5793B1ED}" presName="connectorText" presStyleLbl="sibTrans2D1" presStyleIdx="5" presStyleCnt="6"/>
      <dgm:spPr/>
      <dgm:t>
        <a:bodyPr/>
        <a:lstStyle/>
        <a:p>
          <a:endParaRPr lang="it-IT"/>
        </a:p>
      </dgm:t>
    </dgm:pt>
  </dgm:ptLst>
  <dgm:cxnLst>
    <dgm:cxn modelId="{5B90CD89-44A0-46A8-B48E-DA355FA7D452}" type="presOf" srcId="{B2C23B31-DF83-4E08-BB57-018808273192}" destId="{64C18A38-B537-4996-BCF6-4F0CE8EDF82B}" srcOrd="0" destOrd="0" presId="urn:microsoft.com/office/officeart/2005/8/layout/cycle2"/>
    <dgm:cxn modelId="{6AB6B8AD-137C-48B1-B680-11B67A099BE9}" type="presOf" srcId="{213C445B-474D-404A-91C3-BDAE1A3855CA}" destId="{9263D2F8-9A5D-4AB0-8020-35093F1838DC}" srcOrd="1" destOrd="0" presId="urn:microsoft.com/office/officeart/2005/8/layout/cycle2"/>
    <dgm:cxn modelId="{16FD29EA-5905-41E7-A9E9-1430A2652D4E}" type="presOf" srcId="{B919F765-A719-4A5B-AADA-2750D8917CD3}" destId="{17F0EA5C-9DCB-4070-B280-67E7F1792945}" srcOrd="0" destOrd="0" presId="urn:microsoft.com/office/officeart/2005/8/layout/cycle2"/>
    <dgm:cxn modelId="{00C64642-EB2B-4177-A3C3-C29F9BD0C11C}" srcId="{4F35E577-7DF8-4C83-A714-DCC8FE14947B}" destId="{B919F765-A719-4A5B-AADA-2750D8917CD3}" srcOrd="4" destOrd="0" parTransId="{AE4EE776-2EA2-4990-B88D-731071F08FAF}" sibTransId="{719DD0D0-68A1-4213-B9B9-7A2BF435967D}"/>
    <dgm:cxn modelId="{5A38097D-5C70-4F18-A07F-9FF49CBFDAF4}" type="presOf" srcId="{719DD0D0-68A1-4213-B9B9-7A2BF435967D}" destId="{01FE050A-2B25-4F3C-8F87-5B6BB0F4A323}" srcOrd="1" destOrd="0" presId="urn:microsoft.com/office/officeart/2005/8/layout/cycle2"/>
    <dgm:cxn modelId="{C945BD81-8185-4984-A543-D3AF4A8A5B51}" type="presOf" srcId="{719DD0D0-68A1-4213-B9B9-7A2BF435967D}" destId="{5AD6747A-D02A-4D8C-9BE7-314029FD5719}" srcOrd="0" destOrd="0" presId="urn:microsoft.com/office/officeart/2005/8/layout/cycle2"/>
    <dgm:cxn modelId="{9D7206FD-BBB9-4CD4-871D-3C626CE445E9}" type="presOf" srcId="{3FF3D127-8628-4E4C-B932-C78CC0930B96}" destId="{D47BF8B2-8C6D-4190-8D8C-A74670D761EE}" srcOrd="0" destOrd="0" presId="urn:microsoft.com/office/officeart/2005/8/layout/cycle2"/>
    <dgm:cxn modelId="{2BBAFF8F-8184-4316-98A1-83411ECD7926}" srcId="{4F35E577-7DF8-4C83-A714-DCC8FE14947B}" destId="{ABAA3F4B-89B4-433F-AC48-2554282EB145}" srcOrd="5" destOrd="0" parTransId="{E2BA9282-66A0-4767-8A95-CA3EEA8F9F37}" sibTransId="{4EFDDE9A-6B1A-4668-93F9-76DD5793B1ED}"/>
    <dgm:cxn modelId="{99FFA9D0-0375-4973-B1A4-4DCE9F6F36D8}" type="presOf" srcId="{BDC1A00F-015F-4F2B-BA87-29B1E22CD896}" destId="{3DA23F0D-F9F1-410B-9C1F-44A7B3FE11C2}" srcOrd="1" destOrd="0" presId="urn:microsoft.com/office/officeart/2005/8/layout/cycle2"/>
    <dgm:cxn modelId="{03007CD3-5DBC-431D-8DC5-F99B3FCFE22C}" type="presOf" srcId="{65EB9B69-4594-4CB2-8446-18867B568BC6}" destId="{3DBB9313-417D-4B5B-BD97-6302B3DDA4AF}" srcOrd="1" destOrd="0" presId="urn:microsoft.com/office/officeart/2005/8/layout/cycle2"/>
    <dgm:cxn modelId="{1A469534-A580-4641-8477-DDB255688987}" type="presOf" srcId="{A23D7365-58D0-44A6-AAA9-37F08A20CA27}" destId="{FF7D4C27-E4B0-4624-A443-2D9C35F8DAD1}" srcOrd="0" destOrd="0" presId="urn:microsoft.com/office/officeart/2005/8/layout/cycle2"/>
    <dgm:cxn modelId="{5A5CF4D2-30AA-4F71-9DA7-969F3F10F6DF}" srcId="{4F35E577-7DF8-4C83-A714-DCC8FE14947B}" destId="{A23D7365-58D0-44A6-AAA9-37F08A20CA27}" srcOrd="0" destOrd="0" parTransId="{E057E4CB-38E5-4988-876C-1406F77D7051}" sibTransId="{BDC1A00F-015F-4F2B-BA87-29B1E22CD896}"/>
    <dgm:cxn modelId="{66B70F08-441E-4036-A9FB-7C9D3E4451F5}" type="presOf" srcId="{ABAA3F4B-89B4-433F-AC48-2554282EB145}" destId="{7713DA4B-0B5E-4BFD-BC15-6175354205AB}" srcOrd="0" destOrd="0" presId="urn:microsoft.com/office/officeart/2005/8/layout/cycle2"/>
    <dgm:cxn modelId="{10CB2E05-8C56-4490-85C9-305E570699E2}" type="presOf" srcId="{65EB9B69-4594-4CB2-8446-18867B568BC6}" destId="{F5B4E320-B266-4209-9777-66BAF751B531}" srcOrd="0" destOrd="0" presId="urn:microsoft.com/office/officeart/2005/8/layout/cycle2"/>
    <dgm:cxn modelId="{4C7488E4-ED92-480B-9D79-42E5E4E2F367}" type="presOf" srcId="{8AF4DE7C-8AEE-4826-B819-F9768EBE6977}" destId="{E694620F-9D2E-4B65-BA24-2E4F9CAA916F}" srcOrd="0" destOrd="0" presId="urn:microsoft.com/office/officeart/2005/8/layout/cycle2"/>
    <dgm:cxn modelId="{CD959795-8E8B-46DC-8479-9B5FBF653338}" type="presOf" srcId="{2090C68E-3893-455F-825C-838542EBDAE9}" destId="{9FA86C01-C1F0-45DD-B40F-D78C20E9A0C7}" srcOrd="1" destOrd="0" presId="urn:microsoft.com/office/officeart/2005/8/layout/cycle2"/>
    <dgm:cxn modelId="{3D3990F0-DF03-4441-8DD9-2E15660B1119}" srcId="{4F35E577-7DF8-4C83-A714-DCC8FE14947B}" destId="{B2C23B31-DF83-4E08-BB57-018808273192}" srcOrd="2" destOrd="0" parTransId="{5D726731-D74B-4E65-A04E-ED6D2F1BADE9}" sibTransId="{65EB9B69-4594-4CB2-8446-18867B568BC6}"/>
    <dgm:cxn modelId="{8CE7E951-1195-4ECC-94FE-82EAA2ED202A}" type="presOf" srcId="{4EFDDE9A-6B1A-4668-93F9-76DD5793B1ED}" destId="{63F22A03-C3B5-4DDE-8E45-299419058E87}" srcOrd="0" destOrd="0" presId="urn:microsoft.com/office/officeart/2005/8/layout/cycle2"/>
    <dgm:cxn modelId="{85D319D9-C426-4F17-BCCD-7E52EE65FE57}" type="presOf" srcId="{4F35E577-7DF8-4C83-A714-DCC8FE14947B}" destId="{F4C161FE-DE2D-49B6-9A84-C5335D75E895}" srcOrd="0" destOrd="0" presId="urn:microsoft.com/office/officeart/2005/8/layout/cycle2"/>
    <dgm:cxn modelId="{D50FD981-5217-4534-A804-515E35030036}" type="presOf" srcId="{2090C68E-3893-455F-825C-838542EBDAE9}" destId="{329116C5-FC3B-4B25-AD02-69321519AB13}" srcOrd="0" destOrd="0" presId="urn:microsoft.com/office/officeart/2005/8/layout/cycle2"/>
    <dgm:cxn modelId="{99F7A821-3CD3-49F6-890E-2485C17C34EB}" type="presOf" srcId="{4EFDDE9A-6B1A-4668-93F9-76DD5793B1ED}" destId="{0568F298-6FE7-418D-83D5-BBFCBC01886F}" srcOrd="1" destOrd="0" presId="urn:microsoft.com/office/officeart/2005/8/layout/cycle2"/>
    <dgm:cxn modelId="{CA274000-8FBB-41C6-B763-9689DAC68C8F}" srcId="{4F35E577-7DF8-4C83-A714-DCC8FE14947B}" destId="{8AF4DE7C-8AEE-4826-B819-F9768EBE6977}" srcOrd="3" destOrd="0" parTransId="{9361767E-2D5F-47FB-A0C8-E93DCEE05FBA}" sibTransId="{2090C68E-3893-455F-825C-838542EBDAE9}"/>
    <dgm:cxn modelId="{2BA6930B-6432-41CF-9CDC-CDC9A4BDCEEF}" type="presOf" srcId="{213C445B-474D-404A-91C3-BDAE1A3855CA}" destId="{F914CEE8-E396-4289-A43C-62CD3C2656C1}" srcOrd="0" destOrd="0" presId="urn:microsoft.com/office/officeart/2005/8/layout/cycle2"/>
    <dgm:cxn modelId="{23F40F6F-7E17-4401-AC2A-70F9A42F9AC5}" srcId="{4F35E577-7DF8-4C83-A714-DCC8FE14947B}" destId="{3FF3D127-8628-4E4C-B932-C78CC0930B96}" srcOrd="1" destOrd="0" parTransId="{606651AB-0F9B-4CDE-9610-DB332B33C3F7}" sibTransId="{213C445B-474D-404A-91C3-BDAE1A3855CA}"/>
    <dgm:cxn modelId="{E073DF31-D4FD-4B36-86E1-84B90AFDBEEA}" type="presOf" srcId="{BDC1A00F-015F-4F2B-BA87-29B1E22CD896}" destId="{70DFB616-C5E9-4108-BCBC-8B2222921BA9}" srcOrd="0" destOrd="0" presId="urn:microsoft.com/office/officeart/2005/8/layout/cycle2"/>
    <dgm:cxn modelId="{7200A51F-DD76-4CD7-B52B-2A1CEB916832}" type="presParOf" srcId="{F4C161FE-DE2D-49B6-9A84-C5335D75E895}" destId="{FF7D4C27-E4B0-4624-A443-2D9C35F8DAD1}" srcOrd="0" destOrd="0" presId="urn:microsoft.com/office/officeart/2005/8/layout/cycle2"/>
    <dgm:cxn modelId="{FF8026D3-9C4F-4924-AEB7-74F6EA026F9F}" type="presParOf" srcId="{F4C161FE-DE2D-49B6-9A84-C5335D75E895}" destId="{70DFB616-C5E9-4108-BCBC-8B2222921BA9}" srcOrd="1" destOrd="0" presId="urn:microsoft.com/office/officeart/2005/8/layout/cycle2"/>
    <dgm:cxn modelId="{CD92CCA1-3F21-4EAA-A9CF-3BB2331699A2}" type="presParOf" srcId="{70DFB616-C5E9-4108-BCBC-8B2222921BA9}" destId="{3DA23F0D-F9F1-410B-9C1F-44A7B3FE11C2}" srcOrd="0" destOrd="0" presId="urn:microsoft.com/office/officeart/2005/8/layout/cycle2"/>
    <dgm:cxn modelId="{0FE5EDB3-09F1-4B71-9EC2-00A06493D0F8}" type="presParOf" srcId="{F4C161FE-DE2D-49B6-9A84-C5335D75E895}" destId="{D47BF8B2-8C6D-4190-8D8C-A74670D761EE}" srcOrd="2" destOrd="0" presId="urn:microsoft.com/office/officeart/2005/8/layout/cycle2"/>
    <dgm:cxn modelId="{36C9342E-64E7-4FA1-8445-2141C84907D8}" type="presParOf" srcId="{F4C161FE-DE2D-49B6-9A84-C5335D75E895}" destId="{F914CEE8-E396-4289-A43C-62CD3C2656C1}" srcOrd="3" destOrd="0" presId="urn:microsoft.com/office/officeart/2005/8/layout/cycle2"/>
    <dgm:cxn modelId="{778477AA-5492-4C8C-8B23-DF5A1C0C1409}" type="presParOf" srcId="{F914CEE8-E396-4289-A43C-62CD3C2656C1}" destId="{9263D2F8-9A5D-4AB0-8020-35093F1838DC}" srcOrd="0" destOrd="0" presId="urn:microsoft.com/office/officeart/2005/8/layout/cycle2"/>
    <dgm:cxn modelId="{F26F4D79-BB33-49E3-9B94-67BC870FD00F}" type="presParOf" srcId="{F4C161FE-DE2D-49B6-9A84-C5335D75E895}" destId="{64C18A38-B537-4996-BCF6-4F0CE8EDF82B}" srcOrd="4" destOrd="0" presId="urn:microsoft.com/office/officeart/2005/8/layout/cycle2"/>
    <dgm:cxn modelId="{4C430845-5F94-4AAF-9A2E-CDD7C1A625A8}" type="presParOf" srcId="{F4C161FE-DE2D-49B6-9A84-C5335D75E895}" destId="{F5B4E320-B266-4209-9777-66BAF751B531}" srcOrd="5" destOrd="0" presId="urn:microsoft.com/office/officeart/2005/8/layout/cycle2"/>
    <dgm:cxn modelId="{EB76593A-F457-4010-A5C5-AF1E71011C81}" type="presParOf" srcId="{F5B4E320-B266-4209-9777-66BAF751B531}" destId="{3DBB9313-417D-4B5B-BD97-6302B3DDA4AF}" srcOrd="0" destOrd="0" presId="urn:microsoft.com/office/officeart/2005/8/layout/cycle2"/>
    <dgm:cxn modelId="{0905D811-5B90-4A59-8BCD-638DC1047018}" type="presParOf" srcId="{F4C161FE-DE2D-49B6-9A84-C5335D75E895}" destId="{E694620F-9D2E-4B65-BA24-2E4F9CAA916F}" srcOrd="6" destOrd="0" presId="urn:microsoft.com/office/officeart/2005/8/layout/cycle2"/>
    <dgm:cxn modelId="{8B788AC8-7FC1-4EAC-A443-A5BEF4DDD461}" type="presParOf" srcId="{F4C161FE-DE2D-49B6-9A84-C5335D75E895}" destId="{329116C5-FC3B-4B25-AD02-69321519AB13}" srcOrd="7" destOrd="0" presId="urn:microsoft.com/office/officeart/2005/8/layout/cycle2"/>
    <dgm:cxn modelId="{C472E443-8EDB-499E-85AA-DC47EDD5DE5B}" type="presParOf" srcId="{329116C5-FC3B-4B25-AD02-69321519AB13}" destId="{9FA86C01-C1F0-45DD-B40F-D78C20E9A0C7}" srcOrd="0" destOrd="0" presId="urn:microsoft.com/office/officeart/2005/8/layout/cycle2"/>
    <dgm:cxn modelId="{72324576-F685-45AA-8D4E-00175D71562F}" type="presParOf" srcId="{F4C161FE-DE2D-49B6-9A84-C5335D75E895}" destId="{17F0EA5C-9DCB-4070-B280-67E7F1792945}" srcOrd="8" destOrd="0" presId="urn:microsoft.com/office/officeart/2005/8/layout/cycle2"/>
    <dgm:cxn modelId="{114F91FC-5510-480A-A462-6E3E6E8DD08B}" type="presParOf" srcId="{F4C161FE-DE2D-49B6-9A84-C5335D75E895}" destId="{5AD6747A-D02A-4D8C-9BE7-314029FD5719}" srcOrd="9" destOrd="0" presId="urn:microsoft.com/office/officeart/2005/8/layout/cycle2"/>
    <dgm:cxn modelId="{5DA444D9-FF02-4136-B785-40166DF5DFA7}" type="presParOf" srcId="{5AD6747A-D02A-4D8C-9BE7-314029FD5719}" destId="{01FE050A-2B25-4F3C-8F87-5B6BB0F4A323}" srcOrd="0" destOrd="0" presId="urn:microsoft.com/office/officeart/2005/8/layout/cycle2"/>
    <dgm:cxn modelId="{9C064C74-7E00-4EE7-BF2B-C5CC6DF53D13}" type="presParOf" srcId="{F4C161FE-DE2D-49B6-9A84-C5335D75E895}" destId="{7713DA4B-0B5E-4BFD-BC15-6175354205AB}" srcOrd="10" destOrd="0" presId="urn:microsoft.com/office/officeart/2005/8/layout/cycle2"/>
    <dgm:cxn modelId="{573B9514-6272-4E15-BA17-0FF362AAA9A1}" type="presParOf" srcId="{F4C161FE-DE2D-49B6-9A84-C5335D75E895}" destId="{63F22A03-C3B5-4DDE-8E45-299419058E87}" srcOrd="11" destOrd="0" presId="urn:microsoft.com/office/officeart/2005/8/layout/cycle2"/>
    <dgm:cxn modelId="{1857EE84-6E74-4A2F-ACDE-70836CB0B8C3}" type="presParOf" srcId="{63F22A03-C3B5-4DDE-8E45-299419058E87}" destId="{0568F298-6FE7-418D-83D5-BBFCBC01886F}" srcOrd="0" destOrd="0" presId="urn:microsoft.com/office/officeart/2005/8/layout/cycle2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8A6C5-F3D8-4C05-90F1-853D569E7FB6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039FA-F820-4591-8E66-8BC3E9ED8D6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32197-2A80-4784-98B4-3627709DC055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7F7E7-D4B8-47A1-B187-731AFE94B29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85050-2D64-486F-8903-B083B21FF42F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E0532-1120-40CF-9919-913969847B7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39DCE-1DB6-43AA-842A-0B5F345EB02A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63555-47FC-434F-BA47-44A580625AC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EE27C-21CA-46EF-97CD-E73B88D6AF95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A9636-FC18-402F-821B-B3BC9E39DE1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7DC54-363F-4904-9049-A998C064E75F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E55B2-21A0-4A9B-AE14-4B41D321461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B0CEB-0552-43BE-AE32-FA5E5FF294FA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5DF16-D50C-442B-9471-F0D8CDF451D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0CADE-0E94-41BE-9744-9812CB0552D6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5E121-50B3-40A6-8D6D-E1648DE82C5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FDAD1-BDF1-4FA0-A9C4-7517913B80C3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45CBE-0389-4EF3-93C4-C8E40C263E2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E4968-FCE6-4D90-885D-289A12FFC8C8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EADBB-BCBB-47D1-AD99-5730E0924B5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BE6CF-8DD5-4E98-951F-28A28B445F54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037AF-9545-432D-8BEE-75CBC1C5DE1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A97BDD-476E-4925-807A-EFCBDE038220}" type="datetimeFigureOut">
              <a:rPr lang="it-IT"/>
              <a:pPr>
                <a:defRPr/>
              </a:pPr>
              <a:t>26/03/2014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631774-1A9B-45EA-B283-EEFDA7DFC4F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1472" y="857232"/>
            <a:ext cx="7772400" cy="1470025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it-IT" smtClean="0">
              <a:solidFill>
                <a:srgbClr val="FFFFFF"/>
              </a:solidFill>
              <a:cs typeface="Arial" charset="0"/>
            </a:endParaRPr>
          </a:p>
          <a:p>
            <a:r>
              <a:rPr lang="it-IT" smtClean="0">
                <a:solidFill>
                  <a:srgbClr val="FFFFFF"/>
                </a:solidFill>
                <a:cs typeface="Arial" charset="0"/>
              </a:rPr>
              <a:t>CIRCOLO DIDATTICO CALUSO Scuola dell’Infanzia di Rodallo</a:t>
            </a:r>
          </a:p>
          <a:p>
            <a:endParaRPr lang="it-IT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85875" y="3000375"/>
            <a:ext cx="6400800" cy="17526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it-IT" sz="2800" b="1" smtClean="0">
                <a:solidFill>
                  <a:schemeClr val="tx1"/>
                </a:solidFill>
              </a:rPr>
              <a:t>Ciclo di apprendimento esperienziale </a:t>
            </a:r>
          </a:p>
          <a:p>
            <a:pPr>
              <a:lnSpc>
                <a:spcPct val="80000"/>
              </a:lnSpc>
            </a:pPr>
            <a:r>
              <a:rPr lang="it-IT" sz="2800" b="1" smtClean="0">
                <a:solidFill>
                  <a:schemeClr val="tx1"/>
                </a:solidFill>
              </a:rPr>
              <a:t>con i bambini cinquenni.</a:t>
            </a:r>
          </a:p>
          <a:p>
            <a:pPr>
              <a:lnSpc>
                <a:spcPct val="80000"/>
              </a:lnSpc>
            </a:pPr>
            <a:r>
              <a:rPr lang="it-IT" sz="2800" b="1" smtClean="0">
                <a:solidFill>
                  <a:schemeClr val="tx1"/>
                </a:solidFill>
              </a:rPr>
              <a:t>Ins. Bergandi Maria,</a:t>
            </a:r>
          </a:p>
          <a:p>
            <a:pPr>
              <a:lnSpc>
                <a:spcPct val="80000"/>
              </a:lnSpc>
            </a:pPr>
            <a:r>
              <a:rPr lang="it-IT" sz="2800" b="1" smtClean="0">
                <a:solidFill>
                  <a:schemeClr val="tx1"/>
                </a:solidFill>
              </a:rPr>
              <a:t>Turletti M.Carla,Vesco Paola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olo 1"/>
          <p:cNvSpPr>
            <a:spLocks noGrp="1"/>
          </p:cNvSpPr>
          <p:nvPr>
            <p:ph type="title"/>
          </p:nvPr>
        </p:nvSpPr>
        <p:spPr>
          <a:solidFill>
            <a:srgbClr val="00FFCC"/>
          </a:solidFill>
        </p:spPr>
        <p:txBody>
          <a:bodyPr/>
          <a:lstStyle/>
          <a:p>
            <a:r>
              <a:rPr lang="it-IT" b="1" smtClean="0"/>
              <a:t>2.Comunicazione</a:t>
            </a:r>
            <a:r>
              <a:rPr lang="it-IT" smtClean="0"/>
              <a:t> </a:t>
            </a:r>
          </a:p>
        </p:txBody>
      </p:sp>
      <p:sp>
        <p:nvSpPr>
          <p:cNvPr id="22530" name="Segnaposto testo 2"/>
          <p:cNvSpPr>
            <a:spLocks noGrp="1"/>
          </p:cNvSpPr>
          <p:nvPr>
            <p:ph type="body" idx="1"/>
          </p:nvPr>
        </p:nvSpPr>
        <p:spPr>
          <a:ln>
            <a:solidFill>
              <a:srgbClr val="FFFF00"/>
            </a:solidFill>
          </a:ln>
        </p:spPr>
        <p:txBody>
          <a:bodyPr/>
          <a:lstStyle/>
          <a:p>
            <a:pPr algn="ctr"/>
            <a:r>
              <a:rPr lang="it-IT" smtClean="0"/>
              <a:t>Semi-strategia Valeria e Ivan</a:t>
            </a:r>
          </a:p>
        </p:txBody>
      </p:sp>
      <p:pic>
        <p:nvPicPr>
          <p:cNvPr id="22531" name="Segnaposto contenuto 6" descr="6-semi-strategia valeria ivan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71475" y="2571750"/>
            <a:ext cx="3914775" cy="2935288"/>
          </a:xfrm>
        </p:spPr>
      </p:pic>
      <p:sp>
        <p:nvSpPr>
          <p:cNvPr id="22532" name="Segnaposto testo 4"/>
          <p:cNvSpPr>
            <a:spLocks noGrp="1"/>
          </p:cNvSpPr>
          <p:nvPr>
            <p:ph type="body" sz="quarter" idx="3"/>
          </p:nvPr>
        </p:nvSpPr>
        <p:spPr>
          <a:ln>
            <a:solidFill>
              <a:srgbClr val="FFFF00"/>
            </a:solidFill>
          </a:ln>
        </p:spPr>
        <p:txBody>
          <a:bodyPr/>
          <a:lstStyle/>
          <a:p>
            <a:pPr algn="ctr"/>
            <a:r>
              <a:rPr lang="it-IT" smtClean="0"/>
              <a:t>Semi-strategia Chiara e Sara</a:t>
            </a:r>
          </a:p>
        </p:txBody>
      </p:sp>
      <p:pic>
        <p:nvPicPr>
          <p:cNvPr id="22533" name="Segnaposto contenuto 7" descr="7.semi-strat 2 chiara sara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2571750"/>
            <a:ext cx="3905250" cy="2928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olo 1"/>
          <p:cNvSpPr>
            <a:spLocks noGrp="1"/>
          </p:cNvSpPr>
          <p:nvPr>
            <p:ph type="title"/>
          </p:nvPr>
        </p:nvSpPr>
        <p:spPr>
          <a:solidFill>
            <a:srgbClr val="00FFCC"/>
          </a:solidFill>
        </p:spPr>
        <p:txBody>
          <a:bodyPr/>
          <a:lstStyle/>
          <a:p>
            <a:r>
              <a:rPr lang="it-IT" b="1" smtClean="0"/>
              <a:t>2.Comunicazione</a:t>
            </a:r>
            <a:r>
              <a:rPr lang="it-IT" smtClean="0"/>
              <a:t> </a:t>
            </a:r>
          </a:p>
        </p:txBody>
      </p:sp>
      <p:sp>
        <p:nvSpPr>
          <p:cNvPr id="23554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4400" smtClean="0"/>
              <a:t>Un’unica coppia è riuscita ad applicare una strategia per tutte le combinazioni effettuate anche se non sono state in grado di verbalizzare ciò che a livello intuitivo hanno realizzato.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38" cy="939800"/>
          </a:xfrm>
          <a:solidFill>
            <a:srgbClr val="00FFCC"/>
          </a:solidFill>
        </p:spPr>
        <p:txBody>
          <a:bodyPr/>
          <a:lstStyle/>
          <a:p>
            <a:r>
              <a:rPr lang="it-IT" b="1" smtClean="0"/>
              <a:t>2.Comunicazione</a:t>
            </a:r>
            <a:r>
              <a:rPr lang="it-IT" smtClean="0"/>
              <a:t> </a:t>
            </a:r>
          </a:p>
        </p:txBody>
      </p:sp>
      <p:pic>
        <p:nvPicPr>
          <p:cNvPr id="24578" name="Segnaposto contenuto 3" descr="8strategia su colonne FRANCESCA SEBASTIANO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38" y="2214563"/>
            <a:ext cx="5857875" cy="4394200"/>
          </a:xfrm>
        </p:spPr>
      </p:pic>
      <p:sp>
        <p:nvSpPr>
          <p:cNvPr id="24579" name="CasellaDiTesto 5"/>
          <p:cNvSpPr txBox="1">
            <a:spLocks noChangeArrowheads="1"/>
          </p:cNvSpPr>
          <p:nvPr/>
        </p:nvSpPr>
        <p:spPr bwMode="auto">
          <a:xfrm>
            <a:off x="2571750" y="1285875"/>
            <a:ext cx="3929063" cy="830263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400" b="1">
                <a:latin typeface="Calibri" pitchFamily="34" charset="0"/>
              </a:rPr>
              <a:t>Strategia su colonne Francesca e Sebastiano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olo 1"/>
          <p:cNvSpPr>
            <a:spLocks noGrp="1"/>
          </p:cNvSpPr>
          <p:nvPr>
            <p:ph type="title"/>
          </p:nvPr>
        </p:nvSpPr>
        <p:spPr>
          <a:solidFill>
            <a:srgbClr val="66FF99"/>
          </a:solidFill>
        </p:spPr>
        <p:txBody>
          <a:bodyPr/>
          <a:lstStyle/>
          <a:p>
            <a:r>
              <a:rPr lang="it-IT" b="1" smtClean="0"/>
              <a:t>3. Analisi</a:t>
            </a:r>
          </a:p>
        </p:txBody>
      </p:sp>
      <p:sp>
        <p:nvSpPr>
          <p:cNvPr id="25602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4000" smtClean="0"/>
              <a:t>L’insegnante con i bambini ha osservato le diverse soluzioni e ha fatto notare come la coppia che ha applicato la strategia sia riuscita a realizzare tutte le combinazioni più velocemente, senza errori rendendo anche più facile il controllo finale da parte del docente e dei compagni.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olo 1"/>
          <p:cNvSpPr>
            <a:spLocks noGrp="1"/>
          </p:cNvSpPr>
          <p:nvPr>
            <p:ph type="title"/>
          </p:nvPr>
        </p:nvSpPr>
        <p:spPr>
          <a:solidFill>
            <a:srgbClr val="66FF99"/>
          </a:solidFill>
        </p:spPr>
        <p:txBody>
          <a:bodyPr/>
          <a:lstStyle/>
          <a:p>
            <a:r>
              <a:rPr lang="it-IT" b="1" smtClean="0"/>
              <a:t>3. Analisi</a:t>
            </a:r>
            <a:endParaRPr lang="it-IT" smtClean="0"/>
          </a:p>
        </p:txBody>
      </p:sp>
      <p:sp>
        <p:nvSpPr>
          <p:cNvPr id="26626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4400" smtClean="0"/>
              <a:t>Il commento di uno dei bambini è stato: “ Devo fare i complimenti a Francesca e Sebastiano che hanno trovato la strategia migliore!”.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olo 1"/>
          <p:cNvSpPr>
            <a:spLocks noGrp="1"/>
          </p:cNvSpPr>
          <p:nvPr>
            <p:ph type="title"/>
          </p:nvPr>
        </p:nvSpPr>
        <p:spPr>
          <a:solidFill>
            <a:srgbClr val="00FF00"/>
          </a:solidFill>
        </p:spPr>
        <p:txBody>
          <a:bodyPr/>
          <a:lstStyle/>
          <a:p>
            <a:r>
              <a:rPr lang="it-IT" b="1" smtClean="0"/>
              <a:t>4. Generalizzazione </a:t>
            </a:r>
          </a:p>
        </p:txBody>
      </p:sp>
      <p:sp>
        <p:nvSpPr>
          <p:cNvPr id="27650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4400" smtClean="0"/>
              <a:t>L’insegnante con tutti i bambini hanno cercato di applicare la strategia individuata come ottimale facendo il gioco delle combinazioni a livello collettivo.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  <a:solidFill>
            <a:srgbClr val="00FF00"/>
          </a:solidFill>
        </p:spPr>
        <p:txBody>
          <a:bodyPr/>
          <a:lstStyle/>
          <a:p>
            <a:r>
              <a:rPr lang="it-IT" b="1" smtClean="0"/>
              <a:t>4. Generalizzazione </a:t>
            </a:r>
            <a:endParaRPr lang="it-IT" smtClean="0"/>
          </a:p>
        </p:txBody>
      </p:sp>
      <p:pic>
        <p:nvPicPr>
          <p:cNvPr id="28674" name="Segnaposto contenuto 3" descr="9-strat su colonne collettiv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1857375"/>
            <a:ext cx="5929313" cy="4446588"/>
          </a:xfrm>
        </p:spPr>
      </p:pic>
      <p:sp>
        <p:nvSpPr>
          <p:cNvPr id="28675" name="CasellaDiTesto 4"/>
          <p:cNvSpPr txBox="1">
            <a:spLocks noChangeArrowheads="1"/>
          </p:cNvSpPr>
          <p:nvPr/>
        </p:nvSpPr>
        <p:spPr bwMode="auto">
          <a:xfrm>
            <a:off x="2286000" y="1285875"/>
            <a:ext cx="4500563" cy="461963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400" b="1">
                <a:latin typeface="Calibri" pitchFamily="34" charset="0"/>
              </a:rPr>
              <a:t>Strategia collettiva su colonne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olo 1"/>
          <p:cNvSpPr>
            <a:spLocks noGrp="1"/>
          </p:cNvSpPr>
          <p:nvPr>
            <p:ph type="title"/>
          </p:nvPr>
        </p:nvSpPr>
        <p:spPr>
          <a:solidFill>
            <a:srgbClr val="00FF00"/>
          </a:solidFill>
        </p:spPr>
        <p:txBody>
          <a:bodyPr/>
          <a:lstStyle/>
          <a:p>
            <a:r>
              <a:rPr lang="it-IT" b="1" smtClean="0"/>
              <a:t>4. Generalizzazione </a:t>
            </a:r>
            <a:endParaRPr lang="it-IT" smtClean="0"/>
          </a:p>
        </p:txBody>
      </p:sp>
      <p:sp>
        <p:nvSpPr>
          <p:cNvPr id="29698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4400" smtClean="0"/>
              <a:t>L’insegnante ha stimolato i bambini ad effettuare le combinazioni sia formando quattro colonne, sia formando quattro righe.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  <a:solidFill>
            <a:srgbClr val="00FF00"/>
          </a:solidFill>
        </p:spPr>
        <p:txBody>
          <a:bodyPr/>
          <a:lstStyle/>
          <a:p>
            <a:r>
              <a:rPr lang="it-IT" b="1" smtClean="0"/>
              <a:t>4. Generalizzazione </a:t>
            </a:r>
            <a:endParaRPr lang="it-IT" smtClean="0"/>
          </a:p>
        </p:txBody>
      </p:sp>
      <p:sp>
        <p:nvSpPr>
          <p:cNvPr id="30722" name="Segnaposto testo 2"/>
          <p:cNvSpPr>
            <a:spLocks noGrp="1"/>
          </p:cNvSpPr>
          <p:nvPr>
            <p:ph type="body" idx="1"/>
          </p:nvPr>
        </p:nvSpPr>
        <p:spPr>
          <a:xfrm>
            <a:off x="428625" y="1357313"/>
            <a:ext cx="4068763" cy="817562"/>
          </a:xfrm>
          <a:ln>
            <a:solidFill>
              <a:srgbClr val="92D050"/>
            </a:solidFill>
          </a:ln>
        </p:spPr>
        <p:txBody>
          <a:bodyPr/>
          <a:lstStyle/>
          <a:p>
            <a:pPr algn="ctr"/>
            <a:r>
              <a:rPr lang="it-IT" smtClean="0"/>
              <a:t>Strategia collettiva su quattro colonne senza base</a:t>
            </a:r>
          </a:p>
        </p:txBody>
      </p:sp>
      <p:pic>
        <p:nvPicPr>
          <p:cNvPr id="30723" name="Segnaposto contenuto 6" descr="10.strat collettiva su 4 colonne SENZA BAS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2714625"/>
            <a:ext cx="4000500" cy="3000375"/>
          </a:xfrm>
        </p:spPr>
      </p:pic>
      <p:sp>
        <p:nvSpPr>
          <p:cNvPr id="30724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3438" y="1357313"/>
            <a:ext cx="4043362" cy="817562"/>
          </a:xfrm>
          <a:ln>
            <a:solidFill>
              <a:srgbClr val="92D050"/>
            </a:solidFill>
          </a:ln>
        </p:spPr>
        <p:txBody>
          <a:bodyPr/>
          <a:lstStyle/>
          <a:p>
            <a:pPr algn="ctr"/>
            <a:r>
              <a:rPr lang="it-IT" smtClean="0"/>
              <a:t>Strategia collettiva su quattro righe senza base </a:t>
            </a:r>
          </a:p>
        </p:txBody>
      </p:sp>
      <p:pic>
        <p:nvPicPr>
          <p:cNvPr id="30725" name="Segnaposto contenuto 7" descr="11strat collettiva su 4 righe SENZA BASE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714875" y="2714625"/>
            <a:ext cx="4000500" cy="3000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olo 1"/>
          <p:cNvSpPr>
            <a:spLocks noGrp="1"/>
          </p:cNvSpPr>
          <p:nvPr>
            <p:ph type="title"/>
          </p:nvPr>
        </p:nvSpPr>
        <p:spPr>
          <a:solidFill>
            <a:srgbClr val="00FF00"/>
          </a:solidFill>
        </p:spPr>
        <p:txBody>
          <a:bodyPr/>
          <a:lstStyle/>
          <a:p>
            <a:r>
              <a:rPr lang="it-IT" b="1" smtClean="0"/>
              <a:t>4. Generalizzazione </a:t>
            </a:r>
            <a:endParaRPr lang="it-IT" smtClean="0"/>
          </a:p>
        </p:txBody>
      </p:sp>
      <p:sp>
        <p:nvSpPr>
          <p:cNvPr id="31746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4400" smtClean="0"/>
              <a:t>In un  secondo tempo tutte le combinazioni sono state disposte su una sola riga e su una sola colonna. </a:t>
            </a:r>
          </a:p>
          <a:p>
            <a:pPr>
              <a:buFont typeface="Arial" charset="0"/>
              <a:buNone/>
            </a:pPr>
            <a:endParaRPr lang="it-IT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a 2"/>
          <p:cNvGraphicFramePr/>
          <p:nvPr/>
        </p:nvGraphicFramePr>
        <p:xfrm>
          <a:off x="214282" y="142852"/>
          <a:ext cx="8929718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  <a:solidFill>
            <a:srgbClr val="00FF00"/>
          </a:solidFill>
        </p:spPr>
        <p:txBody>
          <a:bodyPr/>
          <a:lstStyle/>
          <a:p>
            <a:r>
              <a:rPr lang="it-IT" b="1" smtClean="0"/>
              <a:t>4. Generalizzazione </a:t>
            </a:r>
            <a:endParaRPr lang="it-IT" smtClean="0"/>
          </a:p>
        </p:txBody>
      </p:sp>
      <p:sp>
        <p:nvSpPr>
          <p:cNvPr id="32770" name="Segnaposto testo 2"/>
          <p:cNvSpPr>
            <a:spLocks noGrp="1"/>
          </p:cNvSpPr>
          <p:nvPr>
            <p:ph type="body" idx="1"/>
          </p:nvPr>
        </p:nvSpPr>
        <p:spPr>
          <a:xfrm>
            <a:off x="428625" y="1285875"/>
            <a:ext cx="4068763" cy="889000"/>
          </a:xfrm>
          <a:ln>
            <a:solidFill>
              <a:srgbClr val="92D050"/>
            </a:solidFill>
          </a:ln>
        </p:spPr>
        <p:txBody>
          <a:bodyPr/>
          <a:lstStyle/>
          <a:p>
            <a:pPr algn="ctr"/>
            <a:r>
              <a:rPr lang="it-IT" smtClean="0"/>
              <a:t>Strategia collettiva su una colonna senza base</a:t>
            </a:r>
          </a:p>
        </p:txBody>
      </p:sp>
      <p:pic>
        <p:nvPicPr>
          <p:cNvPr id="32771" name="Segnaposto contenuto 6" descr="12strat collettiva su 1 riga SENZA BASE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57688" y="2428875"/>
            <a:ext cx="4572000" cy="3429000"/>
          </a:xfrm>
        </p:spPr>
      </p:pic>
      <p:sp>
        <p:nvSpPr>
          <p:cNvPr id="32772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3438" y="1285875"/>
            <a:ext cx="4043362" cy="889000"/>
          </a:xfrm>
          <a:ln>
            <a:solidFill>
              <a:srgbClr val="92D050"/>
            </a:solidFill>
          </a:ln>
        </p:spPr>
        <p:txBody>
          <a:bodyPr/>
          <a:lstStyle/>
          <a:p>
            <a:pPr algn="ctr"/>
            <a:r>
              <a:rPr lang="it-IT" smtClean="0"/>
              <a:t>Strategia collettiva su una riga senza base</a:t>
            </a:r>
          </a:p>
        </p:txBody>
      </p:sp>
      <p:pic>
        <p:nvPicPr>
          <p:cNvPr id="32773" name="Segnaposto contenuto 7" descr="13strat collettiva su 1 colonna SENZA BASE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857250" y="2357438"/>
            <a:ext cx="3106738" cy="4143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olo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it-IT" b="1" smtClean="0"/>
              <a:t>5.Applicazione</a:t>
            </a:r>
          </a:p>
        </p:txBody>
      </p:sp>
      <p:sp>
        <p:nvSpPr>
          <p:cNvPr id="33794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4400" smtClean="0"/>
              <a:t>I bambini cercano di applicare la soluzione ottimale alla risoluzione di un problema analogo in cui si dovevano combinare tre farfalle di diverso colore.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olo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it-IT" b="1" smtClean="0"/>
              <a:t>5.Applicazione</a:t>
            </a:r>
            <a:endParaRPr lang="it-IT" smtClean="0"/>
          </a:p>
        </p:txBody>
      </p:sp>
      <p:pic>
        <p:nvPicPr>
          <p:cNvPr id="34818" name="Segnaposto contenuto 3" descr="farfallesenzabas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57375" y="1528763"/>
            <a:ext cx="4786313" cy="5108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olo 1"/>
          <p:cNvSpPr>
            <a:spLocks noGrp="1"/>
          </p:cNvSpPr>
          <p:nvPr>
            <p:ph type="title"/>
          </p:nvPr>
        </p:nvSpPr>
        <p:spPr>
          <a:xfrm>
            <a:off x="857250" y="285750"/>
            <a:ext cx="7615238" cy="108426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it-IT" sz="4400" smtClean="0"/>
              <a:t>5.Applicazione</a:t>
            </a:r>
          </a:p>
        </p:txBody>
      </p:sp>
      <p:pic>
        <p:nvPicPr>
          <p:cNvPr id="35842" name="Segnaposto contenuto 4" descr="farfallesenzastrategi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57625" y="1500188"/>
            <a:ext cx="4143375" cy="5026025"/>
          </a:xfrm>
        </p:spPr>
      </p:pic>
      <p:sp>
        <p:nvSpPr>
          <p:cNvPr id="35843" name="Segnaposto tes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r>
              <a:rPr lang="it-IT" sz="3200" smtClean="0"/>
              <a:t>La maggior parte dei bambini riesce a portare a termine positivamente il gioco ma senza applicare una strategia particolare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olo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it-IT" b="1" smtClean="0"/>
              <a:t>5.Applicazione</a:t>
            </a:r>
            <a:endParaRPr lang="it-IT" smtClean="0"/>
          </a:p>
        </p:txBody>
      </p:sp>
      <p:sp>
        <p:nvSpPr>
          <p:cNvPr id="36866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4400" smtClean="0"/>
              <a:t>Anche nel momento in cui l’insegnante suggerisce una strategia possibile solo tre bambini la applicano.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63" cy="796925"/>
          </a:xfrm>
          <a:solidFill>
            <a:srgbClr val="FFFF00"/>
          </a:solidFill>
        </p:spPr>
        <p:txBody>
          <a:bodyPr/>
          <a:lstStyle/>
          <a:p>
            <a:r>
              <a:rPr lang="it-IT" b="1" smtClean="0"/>
              <a:t>5.Applicazione</a:t>
            </a:r>
            <a:endParaRPr lang="it-IT" smtClean="0"/>
          </a:p>
        </p:txBody>
      </p:sp>
      <p:pic>
        <p:nvPicPr>
          <p:cNvPr id="37890" name="Segnaposto contenuto 3" descr="farfalleconstrategi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0313" y="2143125"/>
            <a:ext cx="4572000" cy="4525963"/>
          </a:xfrm>
        </p:spPr>
      </p:pic>
      <p:sp>
        <p:nvSpPr>
          <p:cNvPr id="37891" name="CasellaDiTesto 4"/>
          <p:cNvSpPr txBox="1">
            <a:spLocks noChangeArrowheads="1"/>
          </p:cNvSpPr>
          <p:nvPr/>
        </p:nvSpPr>
        <p:spPr bwMode="auto">
          <a:xfrm>
            <a:off x="1928813" y="1143000"/>
            <a:ext cx="5643562" cy="830263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400">
                <a:latin typeface="Calibri" pitchFamily="34" charset="0"/>
              </a:rPr>
              <a:t>Solo tre bambini su diciotto hanno applicato correttamente la strategia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b="1" dirty="0" smtClean="0"/>
              <a:t>0. Problema</a:t>
            </a:r>
            <a:endParaRPr lang="it-IT" b="1" dirty="0"/>
          </a:p>
        </p:txBody>
      </p:sp>
      <p:sp>
        <p:nvSpPr>
          <p:cNvPr id="15362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mtClean="0"/>
              <a:t>Prova a fare tutte le combinazioni possibili con i quattro gusti di gelato.</a:t>
            </a:r>
          </a:p>
          <a:p>
            <a:pPr>
              <a:buFont typeface="Arial" charset="0"/>
              <a:buNone/>
            </a:pPr>
            <a:endParaRPr lang="it-IT" smtClean="0"/>
          </a:p>
          <a:p>
            <a:pPr>
              <a:buFont typeface="Arial" charset="0"/>
              <a:buNone/>
            </a:pPr>
            <a:endParaRPr lang="it-IT" smtClean="0"/>
          </a:p>
        </p:txBody>
      </p:sp>
      <p:sp>
        <p:nvSpPr>
          <p:cNvPr id="5" name="Ovale 4"/>
          <p:cNvSpPr/>
          <p:nvPr/>
        </p:nvSpPr>
        <p:spPr>
          <a:xfrm>
            <a:off x="571500" y="3000375"/>
            <a:ext cx="1785938" cy="178593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2714625" y="3071813"/>
            <a:ext cx="1785938" cy="178593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4786313" y="3071813"/>
            <a:ext cx="1785937" cy="17859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1" name="Ovale 10"/>
          <p:cNvSpPr/>
          <p:nvPr/>
        </p:nvSpPr>
        <p:spPr>
          <a:xfrm>
            <a:off x="6858000" y="3071813"/>
            <a:ext cx="1785938" cy="1785937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714375" y="3643313"/>
            <a:ext cx="1428750" cy="400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/>
              <a:t>Cioccolato</a:t>
            </a:r>
            <a:endParaRPr lang="it-IT" sz="2000" b="1" dirty="0"/>
          </a:p>
        </p:txBody>
      </p:sp>
      <p:sp>
        <p:nvSpPr>
          <p:cNvPr id="15368" name="CasellaDiTesto 12"/>
          <p:cNvSpPr txBox="1">
            <a:spLocks noChangeArrowheads="1"/>
          </p:cNvSpPr>
          <p:nvPr/>
        </p:nvSpPr>
        <p:spPr bwMode="auto">
          <a:xfrm>
            <a:off x="2571750" y="3643313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it-IT">
              <a:latin typeface="Calibri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786063" y="3714750"/>
            <a:ext cx="1643062" cy="4000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/>
              <a:t>Pistacchio</a:t>
            </a:r>
            <a:endParaRPr lang="it-IT" sz="2000" b="1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4929188" y="3714750"/>
            <a:ext cx="1500187" cy="40005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/>
              <a:t>Fragola</a:t>
            </a:r>
            <a:endParaRPr lang="it-IT" sz="2000" b="1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7000875" y="3714750"/>
            <a:ext cx="1500188" cy="40005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/>
              <a:t>Crema</a:t>
            </a:r>
            <a:endParaRPr lang="it-IT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olo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it-IT" b="1" smtClean="0"/>
              <a:t>1. Esperienza</a:t>
            </a:r>
          </a:p>
        </p:txBody>
      </p:sp>
      <p:sp>
        <p:nvSpPr>
          <p:cNvPr id="16386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4400" smtClean="0"/>
              <a:t>I bambini divisi in 7 coppie ed un piccolo gruppo di tre provano ad effettuare le combinazioni utilizzando dei cerchi colorati da attaccare su una base di cartoncino su cui sono disegnati i coni gelato doppi.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Base del gioco</a:t>
            </a:r>
          </a:p>
        </p:txBody>
      </p:sp>
      <p:pic>
        <p:nvPicPr>
          <p:cNvPr id="17410" name="Segnaposto contenuto 3" descr="1.base gioco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1238250"/>
            <a:ext cx="6858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/>
              <a:t>Inizio del gioco</a:t>
            </a:r>
          </a:p>
        </p:txBody>
      </p:sp>
      <p:pic>
        <p:nvPicPr>
          <p:cNvPr id="18434" name="Segnaposto contenuto 3" descr="2.inizio lavoro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1184275"/>
            <a:ext cx="7000875" cy="5251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29613" cy="1012825"/>
          </a:xfrm>
          <a:solidFill>
            <a:srgbClr val="00FFCC"/>
          </a:solidFill>
        </p:spPr>
        <p:txBody>
          <a:bodyPr/>
          <a:lstStyle/>
          <a:p>
            <a:pPr algn="ctr"/>
            <a:r>
              <a:rPr lang="it-IT" sz="4400" smtClean="0"/>
              <a:t>2.Comunicazione</a:t>
            </a:r>
          </a:p>
        </p:txBody>
      </p:sp>
      <p:pic>
        <p:nvPicPr>
          <p:cNvPr id="19458" name="Segnaposto contenuto 5" descr="3.no strat corrado mariano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497263" y="1357313"/>
            <a:ext cx="5218112" cy="3913187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 smtClean="0"/>
              <a:t>I bambini        hanno verbalizzato che si sono auto-corretti, dove hanno incontrato l’errore, invertendo i gusti.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it-IT" dirty="0"/>
          </a:p>
        </p:txBody>
      </p:sp>
      <p:sp>
        <p:nvSpPr>
          <p:cNvPr id="19460" name="CasellaDiTesto 7"/>
          <p:cNvSpPr txBox="1">
            <a:spLocks noChangeArrowheads="1"/>
          </p:cNvSpPr>
          <p:nvPr/>
        </p:nvSpPr>
        <p:spPr bwMode="auto">
          <a:xfrm>
            <a:off x="3500438" y="5357813"/>
            <a:ext cx="5214937" cy="4000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000">
                <a:latin typeface="Calibri" pitchFamily="34" charset="0"/>
              </a:rPr>
              <a:t>Nessun accenno di strategia Corrado e Mariano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olo 1"/>
          <p:cNvSpPr>
            <a:spLocks noGrp="1"/>
          </p:cNvSpPr>
          <p:nvPr>
            <p:ph type="title"/>
          </p:nvPr>
        </p:nvSpPr>
        <p:spPr>
          <a:solidFill>
            <a:srgbClr val="00FFCC"/>
          </a:solidFill>
        </p:spPr>
        <p:txBody>
          <a:bodyPr/>
          <a:lstStyle/>
          <a:p>
            <a:r>
              <a:rPr lang="it-IT" b="1" smtClean="0"/>
              <a:t>2.Comunicazione</a:t>
            </a:r>
            <a:r>
              <a:rPr lang="it-IT" smtClean="0"/>
              <a:t> 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ln>
            <a:solidFill>
              <a:srgbClr val="FFC000"/>
            </a:solidFill>
          </a:ln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dirty="0" smtClean="0"/>
              <a:t>Accenno di strategia Guido e Amelia</a:t>
            </a:r>
            <a:endParaRPr lang="it-IT" dirty="0"/>
          </a:p>
        </p:txBody>
      </p:sp>
      <p:pic>
        <p:nvPicPr>
          <p:cNvPr id="20483" name="Segnaposto contenuto 6" descr="4.accenno strat amelia guido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76225" y="2500313"/>
            <a:ext cx="4287838" cy="3214687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ln>
            <a:solidFill>
              <a:srgbClr val="FFC000"/>
            </a:solidFill>
          </a:ln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dirty="0" smtClean="0"/>
              <a:t>Accenno di strategia </a:t>
            </a:r>
            <a:r>
              <a:rPr lang="it-IT" dirty="0" err="1" smtClean="0"/>
              <a:t>Tristan</a:t>
            </a:r>
            <a:r>
              <a:rPr lang="it-IT" dirty="0" smtClean="0"/>
              <a:t> e Giacomo</a:t>
            </a:r>
            <a:endParaRPr lang="it-IT" dirty="0"/>
          </a:p>
        </p:txBody>
      </p:sp>
      <p:pic>
        <p:nvPicPr>
          <p:cNvPr id="20485" name="Segnaposto contenuto 7" descr="5-accenno strat tristan giacomo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2500313"/>
            <a:ext cx="4297362" cy="3222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olo 1"/>
          <p:cNvSpPr>
            <a:spLocks noGrp="1"/>
          </p:cNvSpPr>
          <p:nvPr>
            <p:ph type="title"/>
          </p:nvPr>
        </p:nvSpPr>
        <p:spPr>
          <a:solidFill>
            <a:srgbClr val="00FFCC"/>
          </a:solidFill>
        </p:spPr>
        <p:txBody>
          <a:bodyPr/>
          <a:lstStyle/>
          <a:p>
            <a:r>
              <a:rPr lang="it-IT" b="1" smtClean="0"/>
              <a:t>2.Comunicazione</a:t>
            </a:r>
            <a:r>
              <a:rPr lang="it-IT" smtClean="0"/>
              <a:t> </a:t>
            </a:r>
          </a:p>
        </p:txBody>
      </p:sp>
      <p:sp>
        <p:nvSpPr>
          <p:cNvPr id="21506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4400" smtClean="0"/>
              <a:t>Due coppie hanno individuato durante il percorso la strategia applicandola, però, solo ad una parte del gioco.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431</Words>
  <Application>Microsoft Office PowerPoint</Application>
  <PresentationFormat>Presentazione su schermo (4:3)</PresentationFormat>
  <Paragraphs>58</Paragraphs>
  <Slides>25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Modello struttura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28" baseType="lpstr">
      <vt:lpstr>Calibri</vt:lpstr>
      <vt:lpstr>Arial</vt:lpstr>
      <vt:lpstr>Tema di Office</vt:lpstr>
      <vt:lpstr>Diapositiva 1</vt:lpstr>
      <vt:lpstr>Diapositiva 2</vt:lpstr>
      <vt:lpstr>0. Problema</vt:lpstr>
      <vt:lpstr>1. Esperienza</vt:lpstr>
      <vt:lpstr>Base del gioco</vt:lpstr>
      <vt:lpstr>Inizio del gioco</vt:lpstr>
      <vt:lpstr>2.Comunicazione</vt:lpstr>
      <vt:lpstr>2.Comunicazione </vt:lpstr>
      <vt:lpstr>2.Comunicazione </vt:lpstr>
      <vt:lpstr>2.Comunicazione </vt:lpstr>
      <vt:lpstr>2.Comunicazione </vt:lpstr>
      <vt:lpstr>2.Comunicazione </vt:lpstr>
      <vt:lpstr>3. Analisi</vt:lpstr>
      <vt:lpstr>3. Analisi</vt:lpstr>
      <vt:lpstr>4. Generalizzazione </vt:lpstr>
      <vt:lpstr>4. Generalizzazione </vt:lpstr>
      <vt:lpstr>4. Generalizzazione </vt:lpstr>
      <vt:lpstr>4. Generalizzazione </vt:lpstr>
      <vt:lpstr>4. Generalizzazione </vt:lpstr>
      <vt:lpstr>4. Generalizzazione </vt:lpstr>
      <vt:lpstr>5.Applicazione</vt:lpstr>
      <vt:lpstr>5.Applicazione</vt:lpstr>
      <vt:lpstr>5.Applicazione</vt:lpstr>
      <vt:lpstr>5.Applicazione</vt:lpstr>
      <vt:lpstr>5.Applicazione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Scuola dell’Infanzia di Rodallo</dc:title>
  <dc:creator>MARIACARLA</dc:creator>
  <cp:lastModifiedBy>Scuola Media Statale "G. Gozzano"</cp:lastModifiedBy>
  <cp:revision>19</cp:revision>
  <dcterms:created xsi:type="dcterms:W3CDTF">2014-03-24T18:38:25Z</dcterms:created>
  <dcterms:modified xsi:type="dcterms:W3CDTF">2014-03-26T18:16:49Z</dcterms:modified>
</cp:coreProperties>
</file>