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2" r:id="rId4"/>
    <p:sldId id="257" r:id="rId5"/>
    <p:sldId id="259" r:id="rId6"/>
    <p:sldId id="260" r:id="rId7"/>
    <p:sldId id="268" r:id="rId8"/>
    <p:sldId id="269" r:id="rId9"/>
    <p:sldId id="261" r:id="rId10"/>
    <p:sldId id="271" r:id="rId11"/>
    <p:sldId id="262" r:id="rId12"/>
    <p:sldId id="263" r:id="rId13"/>
    <p:sldId id="264" r:id="rId14"/>
    <p:sldId id="265" r:id="rId15"/>
    <p:sldId id="266" r:id="rId16"/>
    <p:sldId id="267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6" r:id="rId30"/>
    <p:sldId id="287" r:id="rId31"/>
    <p:sldId id="288" r:id="rId32"/>
    <p:sldId id="289" r:id="rId33"/>
    <p:sldId id="290" r:id="rId34"/>
    <p:sldId id="291" r:id="rId35"/>
    <p:sldId id="349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30" r:id="rId71"/>
    <p:sldId id="331" r:id="rId72"/>
    <p:sldId id="332" r:id="rId73"/>
    <p:sldId id="333" r:id="rId74"/>
    <p:sldId id="329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2" r:id="rId83"/>
    <p:sldId id="343" r:id="rId84"/>
    <p:sldId id="341" r:id="rId85"/>
    <p:sldId id="344" r:id="rId86"/>
    <p:sldId id="345" r:id="rId87"/>
    <p:sldId id="346" r:id="rId88"/>
    <p:sldId id="348" r:id="rId89"/>
    <p:sldId id="347" r:id="rId90"/>
    <p:sldId id="327" r:id="rId91"/>
    <p:sldId id="285" r:id="rId92"/>
    <p:sldId id="310" r:id="rId93"/>
    <p:sldId id="284" r:id="rId94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A5CA"/>
    <a:srgbClr val="D5FD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1C29F-9A31-4124-91A1-3FC09F8EC568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58828-9AA9-4458-8550-C8B4A3A2BAB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56367-E38B-4D9C-9B8D-304845B3F3A9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65B9D-45BA-47E8-9689-91540B5715E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78C57-57A1-4F70-B072-5C83F0817090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18BA9-3945-414B-8891-6576D02E1F9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82F2D-6B9B-464F-BD3B-FB84465431B6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6A488-F0B1-4F89-B73D-F8C674DC4A8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2A999-C1E3-46FD-95F5-27C6947A3466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3DD45-9DE7-488B-A192-CA65B69D482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926FD-6A3B-43FD-BFC7-F9923375FB4F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B86C1-046A-46DB-9ECF-B031770D6D0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93681-5C53-4D42-87D6-8E3190280853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AD72E-15C4-4815-A86B-5D27DE73A70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6977E-60A2-42A4-A161-3B34B6EF347F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87501-CA0F-4D56-B264-F89617A1323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62F6E-8D6C-42DB-942F-8E9F4DCEE8EA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7ACC7-7E5F-4E83-B43E-4E7EB8673F9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AD38B-8884-4F09-988E-78F38924C8EE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727C6-BBB7-4278-95E3-8039533E17A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BC140-78B7-4504-A97A-02C3E508D8FD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710BA-568F-4427-80D5-C58BC27B438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2445E6-3F2A-47DD-9CCE-7CC5E3F2EA63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DBB46A-86B9-4F0D-81B9-589AECA8C33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7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3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olo 1"/>
          <p:cNvSpPr>
            <a:spLocks noGrp="1"/>
          </p:cNvSpPr>
          <p:nvPr>
            <p:ph type="ctrTitle"/>
          </p:nvPr>
        </p:nvSpPr>
        <p:spPr>
          <a:xfrm>
            <a:off x="611188" y="620713"/>
            <a:ext cx="7772400" cy="1470025"/>
          </a:xfrm>
        </p:spPr>
        <p:txBody>
          <a:bodyPr/>
          <a:lstStyle/>
          <a:p>
            <a:r>
              <a:rPr lang="it-IT" smtClean="0"/>
              <a:t>LA COSTRUZIONE DI UNA PIRAMIDE ALIMENTARE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87450" y="2636838"/>
            <a:ext cx="6400800" cy="1752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it-IT" sz="2000" smtClean="0">
                <a:solidFill>
                  <a:srgbClr val="898989"/>
                </a:solidFill>
              </a:rPr>
              <a:t>CLASSE PRIMA B</a:t>
            </a:r>
          </a:p>
          <a:p>
            <a:pPr>
              <a:lnSpc>
                <a:spcPct val="80000"/>
              </a:lnSpc>
            </a:pPr>
            <a:r>
              <a:rPr lang="it-IT" sz="2000" smtClean="0">
                <a:solidFill>
                  <a:srgbClr val="898989"/>
                </a:solidFill>
              </a:rPr>
              <a:t>Scuola Primaria di Caluso</a:t>
            </a:r>
          </a:p>
          <a:p>
            <a:pPr>
              <a:lnSpc>
                <a:spcPct val="80000"/>
              </a:lnSpc>
            </a:pPr>
            <a:r>
              <a:rPr lang="it-IT" sz="2000" smtClean="0">
                <a:solidFill>
                  <a:srgbClr val="898989"/>
                </a:solidFill>
              </a:rPr>
              <a:t>Ins. Actis Oreglia Luigina, Praolini Cristiana</a:t>
            </a:r>
          </a:p>
          <a:p>
            <a:pPr>
              <a:lnSpc>
                <a:spcPct val="80000"/>
              </a:lnSpc>
            </a:pPr>
            <a:endParaRPr lang="it-IT" sz="2000" smtClean="0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</a:pPr>
            <a:r>
              <a:rPr lang="it-IT" sz="2000" smtClean="0">
                <a:solidFill>
                  <a:srgbClr val="898989"/>
                </a:solidFill>
              </a:rPr>
              <a:t>N. ALUNNI 17 di cui uno disabile</a:t>
            </a:r>
          </a:p>
          <a:p>
            <a:pPr>
              <a:lnSpc>
                <a:spcPct val="80000"/>
              </a:lnSpc>
            </a:pPr>
            <a:endParaRPr lang="it-IT" sz="2000" smtClean="0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</a:pPr>
            <a:endParaRPr lang="it-IT" sz="2000" smtClean="0">
              <a:solidFill>
                <a:srgbClr val="898989"/>
              </a:solidFill>
            </a:endParaRPr>
          </a:p>
        </p:txBody>
      </p:sp>
      <p:sp>
        <p:nvSpPr>
          <p:cNvPr id="13315" name="CasellaDiTesto 3"/>
          <p:cNvSpPr txBox="1">
            <a:spLocks noChangeArrowheads="1"/>
          </p:cNvSpPr>
          <p:nvPr/>
        </p:nvSpPr>
        <p:spPr bwMode="auto">
          <a:xfrm>
            <a:off x="1042988" y="5589588"/>
            <a:ext cx="7343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dirty="0">
                <a:latin typeface="Calibri" pitchFamily="34" charset="0"/>
              </a:rPr>
              <a:t>Attività didattica basata sul ciclo esperienziale di Pfeiffer e </a:t>
            </a:r>
            <a:r>
              <a:rPr lang="it-IT" dirty="0" smtClean="0">
                <a:latin typeface="Calibri" pitchFamily="34" charset="0"/>
              </a:rPr>
              <a:t>Jones (dal  </a:t>
            </a:r>
            <a:r>
              <a:rPr lang="it-IT" dirty="0">
                <a:latin typeface="Calibri" pitchFamily="34" charset="0"/>
              </a:rPr>
              <a:t>libro di  Trinchero </a:t>
            </a:r>
            <a:r>
              <a:rPr lang="it-IT" i="1" dirty="0" err="1">
                <a:latin typeface="Calibri" pitchFamily="34" charset="0"/>
              </a:rPr>
              <a:t>Costruire,valutare,certificare</a:t>
            </a:r>
            <a:r>
              <a:rPr lang="it-IT" i="1" dirty="0">
                <a:latin typeface="Calibri" pitchFamily="34" charset="0"/>
              </a:rPr>
              <a:t> competenze</a:t>
            </a:r>
            <a:r>
              <a:rPr lang="it-IT" dirty="0">
                <a:latin typeface="Calibri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CasellaDiTesto 3"/>
          <p:cNvSpPr txBox="1">
            <a:spLocks noChangeArrowheads="1"/>
          </p:cNvSpPr>
          <p:nvPr/>
        </p:nvSpPr>
        <p:spPr bwMode="auto">
          <a:xfrm>
            <a:off x="1547813" y="333375"/>
            <a:ext cx="540067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8800">
                <a:latin typeface="Calibri" pitchFamily="34" charset="0"/>
              </a:rPr>
              <a:t>I disegni dei vari progetti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GRUPPO 1</a:t>
            </a:r>
          </a:p>
        </p:txBody>
      </p:sp>
      <p:pic>
        <p:nvPicPr>
          <p:cNvPr id="23554" name="Segnaposto contenuto 3" descr="C:\Users\Utente\Desktop\PROGETTI\MATTI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412875"/>
            <a:ext cx="7345363" cy="4824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GRUPPO 2 </a:t>
            </a:r>
          </a:p>
        </p:txBody>
      </p:sp>
      <p:pic>
        <p:nvPicPr>
          <p:cNvPr id="24578" name="Segnaposto contenuto 3" descr="C:\Users\Utente\Desktop\PROGETTI\VERCELLINO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125538"/>
            <a:ext cx="4824412" cy="3311525"/>
          </a:xfrm>
        </p:spPr>
      </p:pic>
      <p:pic>
        <p:nvPicPr>
          <p:cNvPr id="24579" name="Immagin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860800"/>
            <a:ext cx="3708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CasellaDiTesto 5"/>
          <p:cNvSpPr txBox="1">
            <a:spLocks noChangeArrowheads="1"/>
          </p:cNvSpPr>
          <p:nvPr/>
        </p:nvSpPr>
        <p:spPr bwMode="auto">
          <a:xfrm>
            <a:off x="827088" y="5013325"/>
            <a:ext cx="3457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Questo gruppo ha richiesto il metro per visualizzare meglio la larghezza della piramide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GRUPPO 3</a:t>
            </a:r>
          </a:p>
        </p:txBody>
      </p:sp>
      <p:pic>
        <p:nvPicPr>
          <p:cNvPr id="25602" name="Segnaposto contenuto 3" descr="C:\Users\Utente\Desktop\PROGETTI\MART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9613" y="1268413"/>
            <a:ext cx="5688012" cy="4968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GRUPPO 4</a:t>
            </a:r>
          </a:p>
        </p:txBody>
      </p:sp>
      <p:pic>
        <p:nvPicPr>
          <p:cNvPr id="26626" name="Segnaposto contenuto 3" descr="C:\Users\Utente\Desktop\PROGETTI\EDO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341438"/>
            <a:ext cx="4284662" cy="4187825"/>
          </a:xfrm>
        </p:spPr>
      </p:pic>
      <p:pic>
        <p:nvPicPr>
          <p:cNvPr id="26627" name="Immagine 4" descr="C:\Users\Utente\Desktop\PROGETTI\EDO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3357563"/>
            <a:ext cx="2949575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GRUPPO 5</a:t>
            </a:r>
          </a:p>
        </p:txBody>
      </p:sp>
      <p:pic>
        <p:nvPicPr>
          <p:cNvPr id="27650" name="Segnaposto contenuto 3" descr="C:\Users\Utente\Desktop\PROGETTI\GRET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412875"/>
            <a:ext cx="3313112" cy="3816350"/>
          </a:xfrm>
        </p:spPr>
      </p:pic>
      <p:pic>
        <p:nvPicPr>
          <p:cNvPr id="27651" name="Immagine 4" descr="C:\Users\Utente\Desktop\PROGETTI\GRET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628775"/>
            <a:ext cx="28702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GRUPPO 6</a:t>
            </a:r>
          </a:p>
        </p:txBody>
      </p:sp>
      <p:pic>
        <p:nvPicPr>
          <p:cNvPr id="28674" name="Segnaposto contenuto 3" descr="C:\Users\Utente\Desktop\PROGETTI\LASAGN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628775"/>
            <a:ext cx="3744912" cy="3744913"/>
          </a:xfrm>
        </p:spPr>
      </p:pic>
      <p:pic>
        <p:nvPicPr>
          <p:cNvPr id="28675" name="Immagine 4" descr="C:\Users\Utente\Desktop\PROGETTI\LASAGN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557338"/>
            <a:ext cx="30257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750" y="620713"/>
            <a:ext cx="8229600" cy="4032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Tutti i gruppi hanno l’idea di un davanti e un dietro dell’oggetto, qualcuno disegna anche il profilo, trovano espedienti per «tenerla su»: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….come il portafoto che ha una cosa dietro…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….un bastone…però rimane «storta», bisogna tenerla diritta…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…si può fare come una scala…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it-IT" dirty="0"/>
          </a:p>
        </p:txBody>
      </p:sp>
      <p:sp>
        <p:nvSpPr>
          <p:cNvPr id="29698" name="CasellaDiTesto 3"/>
          <p:cNvSpPr txBox="1">
            <a:spLocks noChangeArrowheads="1"/>
          </p:cNvSpPr>
          <p:nvPr/>
        </p:nvSpPr>
        <p:spPr bwMode="auto">
          <a:xfrm>
            <a:off x="684213" y="5013325"/>
            <a:ext cx="755967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latin typeface="Calibri" pitchFamily="34" charset="0"/>
              </a:rPr>
              <a:t>DAL PROGETTO DISEGNATO A 2 D, SI PASSA ALLA REALIZZAZIONE DI UN MODELLO A 3D…</a:t>
            </a:r>
          </a:p>
          <a:p>
            <a:r>
              <a:rPr lang="it-IT">
                <a:latin typeface="Calibri" pitchFamily="34" charset="0"/>
              </a:rPr>
              <a:t>SU DI UN TAVOLO VENGONO POSTI MATERIALI DIVERSI: QUADRATI DI SPUGNA DURA, CARTONI, PEZZI DI LEGNO…..I GRUPPI SONO INVITATI A SCEGLIERE QUELLO CHE RITENGONO ADATTO E PROVANO…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Utente\Desktop\foto\040\leggere\DSCN509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620713"/>
            <a:ext cx="3048000" cy="2286000"/>
          </a:xfrm>
        </p:spPr>
      </p:pic>
      <p:pic>
        <p:nvPicPr>
          <p:cNvPr id="30722" name="Picture 3" descr="C:\Users\Utente\Desktop\foto\040\leggere\DSCN50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47625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C:\Users\Utente\Desktop\foto\040\leggere\DSCN509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36449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5" descr="C:\Users\Utente\Desktop\foto\040\leggere\DSCN51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30725" y="36449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Utente\Desktop\foto\040\leggere\DSCN51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620713"/>
            <a:ext cx="3048000" cy="2286000"/>
          </a:xfrm>
        </p:spPr>
      </p:pic>
      <p:pic>
        <p:nvPicPr>
          <p:cNvPr id="31746" name="Picture 3" descr="C:\Users\Utente\Desktop\foto\040\leggere\DSCN50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2071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4" descr="C:\Users\Utente\Desktop\foto\040\leggere\DSCN51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357346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 descr="C:\Users\Utente\Desktop\foto\040\leggere\DSCN51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57346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250825" y="765175"/>
          <a:ext cx="7776864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967"/>
                <a:gridCol w="3173876"/>
                <a:gridCol w="2133021"/>
              </a:tblGrid>
              <a:tr h="1830863">
                <a:tc>
                  <a:txBody>
                    <a:bodyPr/>
                    <a:lstStyle/>
                    <a:p>
                      <a:r>
                        <a:rPr lang="it-IT" dirty="0" smtClean="0">
                          <a:solidFill>
                            <a:schemeClr val="bg1"/>
                          </a:solidFill>
                        </a:rPr>
                        <a:t>Competenze</a:t>
                      </a:r>
                      <a:r>
                        <a:rPr lang="it-IT" baseline="0" dirty="0" smtClean="0">
                          <a:solidFill>
                            <a:schemeClr val="bg1"/>
                          </a:solidFill>
                        </a:rPr>
                        <a:t> interessate</a:t>
                      </a:r>
                      <a:endParaRPr lang="it-IT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Contenuti</a:t>
                      </a:r>
                      <a:endParaRPr lang="it-IT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Collegamenti</a:t>
                      </a:r>
                      <a:endParaRPr lang="it-IT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353713">
                <a:tc>
                  <a:txBody>
                    <a:bodyPr/>
                    <a:lstStyle/>
                    <a:p>
                      <a:r>
                        <a:rPr lang="it-IT" dirty="0" smtClean="0"/>
                        <a:t>Produrre semplici congetture</a:t>
                      </a:r>
                    </a:p>
                    <a:p>
                      <a:r>
                        <a:rPr lang="it-IT" dirty="0" smtClean="0"/>
                        <a:t>Elaborare ipotesi</a:t>
                      </a:r>
                    </a:p>
                    <a:p>
                      <a:r>
                        <a:rPr lang="it-IT" dirty="0" smtClean="0"/>
                        <a:t>Imparare a discutere</a:t>
                      </a:r>
                    </a:p>
                    <a:p>
                      <a:r>
                        <a:rPr lang="it-IT" dirty="0" smtClean="0"/>
                        <a:t>Esprimere</a:t>
                      </a:r>
                      <a:r>
                        <a:rPr lang="it-IT" baseline="0" dirty="0" smtClean="0"/>
                        <a:t> </a:t>
                      </a:r>
                      <a:r>
                        <a:rPr lang="it-IT" dirty="0" smtClean="0"/>
                        <a:t>motivazioni</a:t>
                      </a:r>
                    </a:p>
                    <a:p>
                      <a:r>
                        <a:rPr lang="it-IT" dirty="0" smtClean="0"/>
                        <a:t>Ascoltare l’altro</a:t>
                      </a:r>
                    </a:p>
                    <a:p>
                      <a:r>
                        <a:rPr lang="it-IT" dirty="0" smtClean="0"/>
                        <a:t>Operare concretamente e scegliere,</a:t>
                      </a:r>
                      <a:r>
                        <a:rPr lang="it-IT" baseline="0" dirty="0" smtClean="0"/>
                        <a:t> adattare materiali vari allo scopo.</a:t>
                      </a:r>
                      <a:endParaRPr lang="it-IT" dirty="0" smtClean="0"/>
                    </a:p>
                    <a:p>
                      <a:endParaRPr lang="it-IT" dirty="0"/>
                    </a:p>
                  </a:txBody>
                  <a:tcPr>
                    <a:solidFill>
                      <a:srgbClr val="D5FD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Trasversali:</a:t>
                      </a:r>
                    </a:p>
                    <a:p>
                      <a:r>
                        <a:rPr lang="it-IT" dirty="0" smtClean="0"/>
                        <a:t>scrivere cosa si intende fare</a:t>
                      </a:r>
                      <a:r>
                        <a:rPr lang="it-IT" baseline="0" dirty="0" smtClean="0"/>
                        <a:t> e motivare, dare significato ai termini utilizzati , arricchire il lessico, esprimersi oralmente, schematizzare, misurare, rappresentare relazioni, le prime figure del piano e dello spazio, pianificare azioni.</a:t>
                      </a:r>
                    </a:p>
                    <a:p>
                      <a:endParaRPr lang="it-IT" dirty="0" smtClean="0"/>
                    </a:p>
                  </a:txBody>
                  <a:tcPr>
                    <a:solidFill>
                      <a:srgbClr val="92A5C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Lingua italiana</a:t>
                      </a:r>
                    </a:p>
                    <a:p>
                      <a:r>
                        <a:rPr lang="it-IT" dirty="0" smtClean="0"/>
                        <a:t>Scienze</a:t>
                      </a:r>
                    </a:p>
                    <a:p>
                      <a:r>
                        <a:rPr lang="it-IT" dirty="0" smtClean="0"/>
                        <a:t>Tecnologia</a:t>
                      </a:r>
                    </a:p>
                    <a:p>
                      <a:r>
                        <a:rPr lang="it-IT" dirty="0" smtClean="0"/>
                        <a:t>Educazione all’immagine</a:t>
                      </a:r>
                    </a:p>
                    <a:p>
                      <a:r>
                        <a:rPr lang="it-IT" dirty="0" smtClean="0"/>
                        <a:t>Matematica</a:t>
                      </a:r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 MODELLI TRIDIMENSIONALI</a:t>
            </a:r>
          </a:p>
        </p:txBody>
      </p:sp>
      <p:pic>
        <p:nvPicPr>
          <p:cNvPr id="4098" name="Picture 2" descr="C:\Users\Utente\Desktop\foto\040\leggere\DSCN510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683568" y="1268760"/>
            <a:ext cx="3048000" cy="2286000"/>
          </a:xfrm>
          <a:effectLst>
            <a:softEdge rad="112500"/>
          </a:effectLst>
          <a:extLst/>
        </p:spPr>
      </p:pic>
      <p:pic>
        <p:nvPicPr>
          <p:cNvPr id="4099" name="Picture 3" descr="C:\Users\Utente\Desktop\foto\040\leggere\DSCN5120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139952" y="1412776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0" name="Picture 4" descr="C:\Users\Utente\Desktop\foto\040\leggere\DSCN5121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755576" y="3933056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1" name="Picture 5" descr="C:\Users\Utente\Desktop\foto\040\leggere\DSCN5117.jp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4139952" y="3933056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tente\Desktop\foto\040\leggere\DSCN51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683568" y="620688"/>
            <a:ext cx="3048000" cy="2286000"/>
          </a:xfrm>
          <a:effectLst>
            <a:softEdge rad="112500"/>
          </a:effectLst>
          <a:extLst/>
        </p:spPr>
      </p:pic>
      <p:pic>
        <p:nvPicPr>
          <p:cNvPr id="5123" name="Picture 3" descr="C:\Users\Utente\Desktop\foto\040\leggere\DSCN5114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139952" y="692696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4" name="Picture 4" descr="C:\Users\Utente\Desktop\foto\040\leggere\DSCN5113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611560" y="3284984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5" name="Picture 5" descr="C:\Users\Utente\Desktop\foto\040\leggere\DSCN5108.jp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4114978" y="3429000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3797" name="CasellaDiTesto 1"/>
          <p:cNvSpPr txBox="1">
            <a:spLocks noChangeArrowheads="1"/>
          </p:cNvSpPr>
          <p:nvPr/>
        </p:nvSpPr>
        <p:spPr bwMode="auto">
          <a:xfrm>
            <a:off x="900113" y="6021388"/>
            <a:ext cx="6985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«</a:t>
            </a:r>
            <a:r>
              <a:rPr lang="it-IT" sz="2400" b="1">
                <a:latin typeface="Calibri" pitchFamily="34" charset="0"/>
              </a:rPr>
              <a:t>abbiamo trasformato una idea in una cosa vera!»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tente\Desktop\foto\040\leggere\DSCN510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971600" y="908720"/>
            <a:ext cx="3048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7" name="Picture 3" descr="C:\Users\Utente\Desktop\foto\040\leggere\DSCN5107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932040" y="908720"/>
            <a:ext cx="3048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4819" name="CasellaDiTesto 3"/>
          <p:cNvSpPr txBox="1">
            <a:spLocks noChangeArrowheads="1"/>
          </p:cNvSpPr>
          <p:nvPr/>
        </p:nvSpPr>
        <p:spPr bwMode="auto">
          <a:xfrm>
            <a:off x="4067175" y="3284538"/>
            <a:ext cx="43211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latin typeface="Calibri" pitchFamily="34" charset="0"/>
              </a:rPr>
              <a:t>Comunicazione ai compagni dei passaggi seguiti per la costruzione del proprio modello: </a:t>
            </a:r>
          </a:p>
          <a:p>
            <a:r>
              <a:rPr lang="it-IT">
                <a:latin typeface="Calibri" pitchFamily="34" charset="0"/>
              </a:rPr>
              <a:t>GRUPPO 1</a:t>
            </a:r>
          </a:p>
          <a:p>
            <a:endParaRPr lang="it-IT">
              <a:latin typeface="Calibri" pitchFamily="34" charset="0"/>
            </a:endParaRPr>
          </a:p>
          <a:p>
            <a:r>
              <a:rPr lang="it-IT">
                <a:latin typeface="Calibri" pitchFamily="34" charset="0"/>
              </a:rPr>
              <a:t>«Prima ho preso un foglio e un quadrato di plastica, ho piegato il foglio e disegnato mezzo triangolo, se la disegnavi normale non ti veniva preciso. Per sostenere la forma ho provato tante volte a usare un pezzo, non riuscivo a trovare la posizione giusta e ho dovuto girarlo in tutti i modi.»</a:t>
            </a:r>
          </a:p>
        </p:txBody>
      </p:sp>
      <p:pic>
        <p:nvPicPr>
          <p:cNvPr id="6148" name="Picture 4" descr="C:\Users\Utente\Desktop\PROGETTI\foto\leggere\gruppo1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467544" y="4365104"/>
            <a:ext cx="3048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olo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it-IT" smtClean="0"/>
              <a:t>Gruppo 2</a:t>
            </a:r>
          </a:p>
        </p:txBody>
      </p:sp>
      <p:sp>
        <p:nvSpPr>
          <p:cNvPr id="35842" name="Segnaposto contenuto 2"/>
          <p:cNvSpPr>
            <a:spLocks noGrp="1"/>
          </p:cNvSpPr>
          <p:nvPr>
            <p:ph idx="1"/>
          </p:nvPr>
        </p:nvSpPr>
        <p:spPr>
          <a:xfrm>
            <a:off x="468313" y="1052513"/>
            <a:ext cx="8229600" cy="45259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it-IT" sz="2000" smtClean="0"/>
              <a:t>«Anche noi prima abbiamo disegnato un triangolo con la piegatura della carta, lo abbiamo messo sulla spugna dura e abbiamo ritagliato…per tenere su il triangolo abbiamo tagliato dei pezzi come i cavalletti dei quadri o i portafoto e incollati e abbiamo visto che funzionava. Per sostenere i ripiani abbiamo usato chiodi infilati nella spugna e messi alla stessa distanza, ma abbiamo dovuti girarli verso l’alto perché gli scaffali scivolavano…»</a:t>
            </a:r>
          </a:p>
        </p:txBody>
      </p:sp>
      <p:pic>
        <p:nvPicPr>
          <p:cNvPr id="7170" name="Picture 2" descr="C:\Users\Utente\Desktop\PROGETTI\foto\leggere\gruppo2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907704" y="3068960"/>
            <a:ext cx="4752527" cy="35643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450" cy="777875"/>
          </a:xfrm>
        </p:spPr>
        <p:txBody>
          <a:bodyPr/>
          <a:lstStyle/>
          <a:p>
            <a:r>
              <a:rPr lang="it-IT" smtClean="0"/>
              <a:t>GRUPPO 3</a:t>
            </a:r>
          </a:p>
        </p:txBody>
      </p:sp>
      <p:sp>
        <p:nvSpPr>
          <p:cNvPr id="36866" name="Segnaposto contenuto 2"/>
          <p:cNvSpPr>
            <a:spLocks noGrp="1"/>
          </p:cNvSpPr>
          <p:nvPr>
            <p:ph idx="1"/>
          </p:nvPr>
        </p:nvSpPr>
        <p:spPr>
          <a:xfrm>
            <a:off x="611188" y="946150"/>
            <a:ext cx="8229600" cy="4525963"/>
          </a:xfrm>
        </p:spPr>
        <p:txBody>
          <a:bodyPr/>
          <a:lstStyle/>
          <a:p>
            <a:r>
              <a:rPr lang="it-IT" sz="2000" smtClean="0"/>
              <a:t>Prima abbiamo preso un foglio piegato in metà dove abbiamo disegnato un triangolo perfetto con la simmetria, poi l’abbiamo incollato su un cartoncino e tagliato. Per tenerlo su abbiamo preso un bastoncino piccolo e incollato in mezzo al triangolo, poi abbiamo aggiunto un bastone lungo che serve perché solo il bastoncino piccolo non basta…per i ripiani abbiamo usato la spugna dura: abbiamo tagliato delle liste poi abbiamo eliminato quella parte che usciva dal triangolo dopo che le abbiamo incollate: è stato difficile trovare il modo di tener su il triangolo.</a:t>
            </a:r>
          </a:p>
          <a:p>
            <a:endParaRPr lang="it-IT" sz="2000" smtClean="0"/>
          </a:p>
        </p:txBody>
      </p:sp>
      <p:pic>
        <p:nvPicPr>
          <p:cNvPr id="36867" name="Picture 2" descr="C:\Users\Utente\Desktop\PROGETTI\foto\leggere\grupp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3644900"/>
            <a:ext cx="4103688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GRUPPO 4</a:t>
            </a:r>
          </a:p>
        </p:txBody>
      </p:sp>
      <p:pic>
        <p:nvPicPr>
          <p:cNvPr id="9218" name="Picture 2" descr="C:\Users\Utente\Desktop\PROGETTI\foto\leggere\gruppo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755575" y="1628800"/>
            <a:ext cx="3544117" cy="2658088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37891" name="Rettangolo 3"/>
          <p:cNvSpPr>
            <a:spLocks noChangeArrowheads="1"/>
          </p:cNvSpPr>
          <p:nvPr/>
        </p:nvSpPr>
        <p:spPr bwMode="auto">
          <a:xfrm>
            <a:off x="374650" y="4581525"/>
            <a:ext cx="785018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«Noi abbiamo usato due legni, bastoni piatti lunghi…ma uno era più lungo dell’altro e allora non riuscivamo a puntarli in modo giusto, poi abbiamo lasciato che quello lungo andasse più su, poi tra i materiali abbiamo trovato liste che si potevano piegare , allora abbiamo messo i segni dove andavano sistemati altrimenti diventavano storti…sta in piedi come una scaletta.»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GRUPPO 5</a:t>
            </a:r>
          </a:p>
        </p:txBody>
      </p:sp>
      <p:pic>
        <p:nvPicPr>
          <p:cNvPr id="10242" name="Picture 2" descr="C:\Users\Utente\Desktop\PROGETTI\foto\leggere\gruppo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1187623" y="1268760"/>
            <a:ext cx="3840427" cy="2880320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38915" name="Rettangolo 3"/>
          <p:cNvSpPr>
            <a:spLocks noChangeArrowheads="1"/>
          </p:cNvSpPr>
          <p:nvPr/>
        </p:nvSpPr>
        <p:spPr bwMode="auto">
          <a:xfrm>
            <a:off x="395288" y="4445000"/>
            <a:ext cx="7632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«…Prima abbiamo preso una scatola di cartone e l’abbiamo aperta così abbiamo scoperto per caso che dovevamo tenere un pezzo altrimenti la scatola aperta cadeva…poi abbiamo messo gli scaffali, i piani e per tenerli su abbiamo usato lo schotc , ma non serve perché non tiene su…»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GRUPPO 6</a:t>
            </a:r>
          </a:p>
        </p:txBody>
      </p:sp>
      <p:pic>
        <p:nvPicPr>
          <p:cNvPr id="11266" name="Picture 2" descr="C:\Users\Utente\Desktop\PROGETTI\foto\leggere\gruppo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544576" y="1412776"/>
            <a:ext cx="3899632" cy="2924724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39939" name="Rettangolo 3"/>
          <p:cNvSpPr>
            <a:spLocks noChangeArrowheads="1"/>
          </p:cNvSpPr>
          <p:nvPr/>
        </p:nvSpPr>
        <p:spPr bwMode="auto">
          <a:xfrm>
            <a:off x="450850" y="4508500"/>
            <a:ext cx="77406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«Abbiamo preso i pezzi di legno e appoggiati sulla spugna per costruire il triangolo, poi abbiamo ritagliato. Abbiamo notato che un pezzo avanzato poteva andare bene per tenere su il triangolo: ha la forma di mezzo triangolo. Per fare gli scaffali abbiamo ritagliato da una scatola di cartone dei pezzi  e per tenerli su abbiamo tagliato dei cartoncini a forma di L, è stato difficile perché abbiamo provato tante volte prima di riuscire.»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>
                <a:solidFill>
                  <a:srgbClr val="00B050"/>
                </a:solidFill>
              </a:rPr>
              <a:t>ANALISI/COMUNICAZIONE</a:t>
            </a:r>
          </a:p>
        </p:txBody>
      </p:sp>
      <p:sp>
        <p:nvSpPr>
          <p:cNvPr id="40962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mtClean="0"/>
              <a:t>I gruppi presentano i loro modelli, li confrontano con quelli dei compagni e li discutono: vengono evidenziati i punti «BUONI»  e le cose che «non funzionano». Alla LIM si annotano le osservazioni.</a:t>
            </a:r>
          </a:p>
          <a:p>
            <a:endParaRPr lang="it-IT" smtClean="0"/>
          </a:p>
        </p:txBody>
      </p:sp>
      <p:pic>
        <p:nvPicPr>
          <p:cNvPr id="5122" name="Picture 2" descr="C:\Users\Utente\Desktop\foto\041\leggere\DSCN5130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755576" y="4293096"/>
            <a:ext cx="3048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3" name="Picture 3" descr="C:\Users\Utente\Desktop\foto\041\leggere\DSCN5131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572000" y="4293096"/>
            <a:ext cx="3048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tente\Desktop\foto\041\leggere\DSCN5124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195736" y="404664"/>
            <a:ext cx="4464497" cy="33483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7" name="CasellaDiTesto 6"/>
          <p:cNvSpPr txBox="1"/>
          <p:nvPr/>
        </p:nvSpPr>
        <p:spPr>
          <a:xfrm>
            <a:off x="900113" y="4076700"/>
            <a:ext cx="341947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latin typeface="+mn-lt"/>
                <a:cs typeface="+mn-cs"/>
              </a:rPr>
              <a:t>Gruppo 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I piani sono «bucati»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È una piramide che si puntella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È come un cavalletto</a:t>
            </a:r>
          </a:p>
        </p:txBody>
      </p:sp>
      <p:sp>
        <p:nvSpPr>
          <p:cNvPr id="41987" name="CasellaDiTesto 7"/>
          <p:cNvSpPr txBox="1">
            <a:spLocks noChangeArrowheads="1"/>
          </p:cNvSpPr>
          <p:nvPr/>
        </p:nvSpPr>
        <p:spPr bwMode="auto">
          <a:xfrm>
            <a:off x="4716463" y="4357688"/>
            <a:ext cx="295116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endParaRPr lang="it-IT">
              <a:latin typeface="Calibri" pitchFamily="34" charset="0"/>
            </a:endParaRPr>
          </a:p>
          <a:p>
            <a:pPr marL="285750" indent="-285750">
              <a:buFont typeface="Arial" charset="0"/>
              <a:buChar char="•"/>
            </a:pPr>
            <a:endParaRPr lang="it-IT">
              <a:latin typeface="Calibri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it-IT">
                <a:latin typeface="Calibri" pitchFamily="34" charset="0"/>
              </a:rPr>
              <a:t>Se mettiamo le cose vere sopra possono cadere dall’altra parte…</a:t>
            </a:r>
          </a:p>
        </p:txBody>
      </p:sp>
      <p:pic>
        <p:nvPicPr>
          <p:cNvPr id="41988" name="Picture 3" descr="C:\Users\Utente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4508500"/>
            <a:ext cx="723900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4" descr="C:\Users\Utente\Desktop\images0PSZPGQ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0213" y="3822700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Contesto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188" y="1268413"/>
            <a:ext cx="8229600" cy="45259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sz="2400" dirty="0" smtClean="0"/>
              <a:t>Partendo dal presupposto che l’apprendimento è un’attività dinamica che va contestualizzata in situazioni significative prossime agli interessi dei bambini, abbiamo provato a problematizzare una fase di lavoro legata al progetto di educazione alimentare «Il gusto della salute» , in quanto ci è sembrato un percorso attivo e consapevole in cui gli alunni potevano essere orientati, ma non diretti.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it-IT" sz="24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sz="2400" dirty="0" smtClean="0">
                <a:solidFill>
                  <a:srgbClr val="FF0000"/>
                </a:solidFill>
              </a:rPr>
              <a:t> Il problema è la costruzione di una grande piramide alimentare da esporre alla manifestazione SCIENZE IN PIAZZA</a:t>
            </a:r>
            <a:r>
              <a:rPr lang="it-IT" sz="2400" dirty="0" smtClean="0"/>
              <a:t>. Gli alunni avevano già costruito una piccola piramide incollando sulle facce disegni di alimenti…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tente\Desktop\foto\041\leggere\DSCN5125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51520" y="116632"/>
            <a:ext cx="4104456" cy="3078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CasellaDiTesto 4"/>
          <p:cNvSpPr txBox="1"/>
          <p:nvPr/>
        </p:nvSpPr>
        <p:spPr>
          <a:xfrm>
            <a:off x="755650" y="3392488"/>
            <a:ext cx="2736850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latin typeface="+mn-lt"/>
                <a:cs typeface="+mn-cs"/>
              </a:rPr>
              <a:t>Gruppo 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Ha un bel sostegno dietro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Non occupa troppo spazio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Nel progetto sono indicate le dimensioni</a:t>
            </a:r>
          </a:p>
        </p:txBody>
      </p:sp>
      <p:sp>
        <p:nvSpPr>
          <p:cNvPr id="43011" name="CasellaDiTesto 6"/>
          <p:cNvSpPr txBox="1">
            <a:spLocks noChangeArrowheads="1"/>
          </p:cNvSpPr>
          <p:nvPr/>
        </p:nvSpPr>
        <p:spPr bwMode="auto">
          <a:xfrm>
            <a:off x="4716463" y="4224338"/>
            <a:ext cx="28082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>
                <a:latin typeface="Calibri" pitchFamily="34" charset="0"/>
              </a:rPr>
              <a:t>I chiodi non tengono su i ripiani che scivolano, ci vorrebbero delle punte più lunghe</a:t>
            </a:r>
          </a:p>
        </p:txBody>
      </p:sp>
      <p:pic>
        <p:nvPicPr>
          <p:cNvPr id="2052" name="Picture 4" descr="C:\Users\Utente\Desktop\foto\041\leggere\DSCN5126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860032" y="404664"/>
            <a:ext cx="3552395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7200" y="367188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4188" y="3208338"/>
            <a:ext cx="7366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tente\Desktop\foto\041\leggere\DSCN5127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483767" y="404664"/>
            <a:ext cx="4512501" cy="33843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CasellaDiTesto 3"/>
          <p:cNvSpPr txBox="1"/>
          <p:nvPr/>
        </p:nvSpPr>
        <p:spPr>
          <a:xfrm>
            <a:off x="755650" y="3789363"/>
            <a:ext cx="3529013" cy="2030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latin typeface="+mn-lt"/>
                <a:cs typeface="+mn-cs"/>
              </a:rPr>
              <a:t>Gruppo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Ha un sostegno stabile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I ripiani hanno un cartoncino resistente che li sostiene e non si muovono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4098925"/>
            <a:ext cx="5794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3814763"/>
            <a:ext cx="731838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CasellaDiTesto 5"/>
          <p:cNvSpPr txBox="1">
            <a:spLocks noChangeArrowheads="1"/>
          </p:cNvSpPr>
          <p:nvPr/>
        </p:nvSpPr>
        <p:spPr bwMode="auto">
          <a:xfrm>
            <a:off x="4932363" y="4508500"/>
            <a:ext cx="30241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>
                <a:latin typeface="Calibri" pitchFamily="34" charset="0"/>
              </a:rPr>
              <a:t>Il mezzo triangolo dietro però è molto grande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tente\Desktop\foto\041\leggere\DSCN5128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627784" y="404663"/>
            <a:ext cx="4011860" cy="300889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/>
        </p:spPr>
      </p:pic>
      <p:sp>
        <p:nvSpPr>
          <p:cNvPr id="45058" name="CasellaDiTesto 3"/>
          <p:cNvSpPr txBox="1">
            <a:spLocks noChangeArrowheads="1"/>
          </p:cNvSpPr>
          <p:nvPr/>
        </p:nvSpPr>
        <p:spPr bwMode="auto">
          <a:xfrm>
            <a:off x="2185988" y="3673475"/>
            <a:ext cx="13779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Gruppo 3</a:t>
            </a:r>
          </a:p>
          <a:p>
            <a:endParaRPr lang="it-IT">
              <a:latin typeface="Calibri" pitchFamily="34" charset="0"/>
            </a:endParaRPr>
          </a:p>
          <a:p>
            <a:endParaRPr lang="it-IT">
              <a:latin typeface="Calibri" pitchFamily="34" charset="0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8413" y="4113213"/>
            <a:ext cx="57943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CasellaDiTesto 4"/>
          <p:cNvSpPr txBox="1">
            <a:spLocks noChangeArrowheads="1"/>
          </p:cNvSpPr>
          <p:nvPr/>
        </p:nvSpPr>
        <p:spPr bwMode="auto">
          <a:xfrm>
            <a:off x="611188" y="4581525"/>
            <a:ext cx="237648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>
                <a:latin typeface="Calibri" pitchFamily="34" charset="0"/>
              </a:rPr>
              <a:t>…sta bene su</a:t>
            </a:r>
          </a:p>
          <a:p>
            <a:pPr marL="285750" indent="-285750">
              <a:buFont typeface="Arial" charset="0"/>
              <a:buChar char="•"/>
            </a:pPr>
            <a:r>
              <a:rPr lang="it-IT">
                <a:latin typeface="Calibri" pitchFamily="34" charset="0"/>
              </a:rPr>
              <a:t>I ripiani non si staccano</a:t>
            </a:r>
          </a:p>
        </p:txBody>
      </p:sp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41938" y="3843338"/>
            <a:ext cx="7318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CasellaDiTesto 6"/>
          <p:cNvSpPr txBox="1">
            <a:spLocks noChangeArrowheads="1"/>
          </p:cNvSpPr>
          <p:nvPr/>
        </p:nvSpPr>
        <p:spPr bwMode="auto">
          <a:xfrm>
            <a:off x="3995738" y="4581525"/>
            <a:ext cx="28797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>
                <a:latin typeface="Calibri" pitchFamily="34" charset="0"/>
              </a:rPr>
              <a:t>…però abbiamo usato la colla a caldo, perché è un modellino, forse non funziona su un modello grande…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tente\Desktop\foto\041\leggere\DSCN5129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195736" y="332656"/>
            <a:ext cx="4404320" cy="330324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46082" name="CasellaDiTesto 3"/>
          <p:cNvSpPr txBox="1">
            <a:spLocks noChangeArrowheads="1"/>
          </p:cNvSpPr>
          <p:nvPr/>
        </p:nvSpPr>
        <p:spPr bwMode="auto">
          <a:xfrm>
            <a:off x="1042988" y="4076700"/>
            <a:ext cx="2952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Gruppo 5</a:t>
            </a:r>
          </a:p>
          <a:p>
            <a:endParaRPr lang="it-IT">
              <a:latin typeface="Calibri" pitchFamily="34" charset="0"/>
            </a:endParaRPr>
          </a:p>
          <a:p>
            <a:endParaRPr lang="it-IT">
              <a:latin typeface="Calibri" pitchFamily="34" charset="0"/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4503738"/>
            <a:ext cx="5794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539750" y="5373688"/>
            <a:ext cx="28797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È il solo modello che ha una specie di piano davanti che lo tiene su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latin typeface="+mn-lt"/>
                <a:cs typeface="+mn-cs"/>
              </a:rPr>
              <a:t>come un piede</a:t>
            </a:r>
          </a:p>
        </p:txBody>
      </p:sp>
      <p:pic>
        <p:nvPicPr>
          <p:cNvPr id="4608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4059238"/>
            <a:ext cx="7318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CasellaDiTesto 6"/>
          <p:cNvSpPr txBox="1">
            <a:spLocks noChangeArrowheads="1"/>
          </p:cNvSpPr>
          <p:nvPr/>
        </p:nvSpPr>
        <p:spPr bwMode="auto">
          <a:xfrm>
            <a:off x="4140200" y="5373688"/>
            <a:ext cx="34559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>
                <a:latin typeface="Calibri" pitchFamily="34" charset="0"/>
              </a:rPr>
              <a:t>…i ripiani sono appiccicati  con la colla e non stanno su, ma si piegano…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tente\Desktop\foto\041\leggere\DSCN5132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467544" y="180403"/>
            <a:ext cx="4680520" cy="35103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7106" name="CasellaDiTesto 5"/>
          <p:cNvSpPr txBox="1">
            <a:spLocks noChangeArrowheads="1"/>
          </p:cNvSpPr>
          <p:nvPr/>
        </p:nvSpPr>
        <p:spPr bwMode="auto">
          <a:xfrm>
            <a:off x="684213" y="3746500"/>
            <a:ext cx="76327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rgbClr val="FF0000"/>
                </a:solidFill>
                <a:latin typeface="Calibri" pitchFamily="34" charset="0"/>
              </a:rPr>
              <a:t>SECONDO VOI C’è UN MODELLO  CHE «VINCE»?</a:t>
            </a:r>
          </a:p>
          <a:p>
            <a:r>
              <a:rPr lang="it-IT">
                <a:latin typeface="Calibri" pitchFamily="34" charset="0"/>
              </a:rPr>
              <a:t>….sì, forse quello del gruppo 1, è perfetto…</a:t>
            </a:r>
          </a:p>
          <a:p>
            <a:r>
              <a:rPr lang="it-IT">
                <a:latin typeface="Calibri" pitchFamily="34" charset="0"/>
              </a:rPr>
              <a:t>…no, perché non ha messo le misure…</a:t>
            </a:r>
          </a:p>
          <a:p>
            <a:r>
              <a:rPr lang="it-IT">
                <a:latin typeface="Calibri" pitchFamily="34" charset="0"/>
              </a:rPr>
              <a:t>…le misure le hanno messe i bambini del gruppo 2…</a:t>
            </a:r>
          </a:p>
          <a:p>
            <a:r>
              <a:rPr lang="it-IT">
                <a:latin typeface="Calibri" pitchFamily="34" charset="0"/>
              </a:rPr>
              <a:t>…il gruppo 5 ha trovato un modo diverso e comodo per tenere in piedi la piramide…</a:t>
            </a:r>
          </a:p>
          <a:p>
            <a:r>
              <a:rPr lang="it-IT">
                <a:latin typeface="Calibri" pitchFamily="34" charset="0"/>
              </a:rPr>
              <a:t>…il gruppo 6 ha trovato un sistema per sostenere i ripiani, con i cartoncini piegati ad elle… </a:t>
            </a:r>
          </a:p>
          <a:p>
            <a:r>
              <a:rPr lang="it-IT">
                <a:latin typeface="Calibri" pitchFamily="34" charset="0"/>
              </a:rPr>
              <a:t>…</a:t>
            </a:r>
            <a:r>
              <a:rPr lang="it-IT" b="1" i="1">
                <a:latin typeface="Calibri" pitchFamily="34" charset="0"/>
              </a:rPr>
              <a:t>ma allora possiamo prendere tutte le buone idee dei vari modelli per costruire la nostra piramide…</a:t>
            </a:r>
          </a:p>
        </p:txBody>
      </p:sp>
      <p:pic>
        <p:nvPicPr>
          <p:cNvPr id="47107" name="Picture 5" descr="C:\Users\Utente\Desktop\foto\041\leggere\DSCN51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79216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dirty="0" smtClean="0"/>
              <a:t>CARATTERISTICHE DEL NUOVO MODELLO:</a:t>
            </a:r>
            <a:endParaRPr lang="it-IT" dirty="0"/>
          </a:p>
        </p:txBody>
      </p:sp>
      <p:sp>
        <p:nvSpPr>
          <p:cNvPr id="48130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mtClean="0"/>
              <a:t>Mettiamo un «piede» davanti che bilanci</a:t>
            </a:r>
          </a:p>
          <a:p>
            <a:r>
              <a:rPr lang="it-IT" smtClean="0"/>
              <a:t>Per sicurezza anche un pezzo dietro, magari a triangolo</a:t>
            </a:r>
          </a:p>
          <a:p>
            <a:r>
              <a:rPr lang="it-IT" smtClean="0"/>
              <a:t>Per i ripiani usiamo cartoncini piegati a elle</a:t>
            </a:r>
          </a:p>
          <a:p>
            <a:r>
              <a:rPr lang="it-IT" smtClean="0"/>
              <a:t>Usiamo le dimensioni trovate dal gruppo n.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323850" y="333375"/>
            <a:ext cx="8280400" cy="5384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latin typeface="+mn-lt"/>
                <a:cs typeface="+mn-cs"/>
              </a:rPr>
              <a:t>Nuovi problemi che i bambini si pongono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latin typeface="+mn-lt"/>
                <a:cs typeface="+mn-cs"/>
              </a:rPr>
              <a:t>IL NUOVO MODELLO: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 dirty="0">
              <a:latin typeface="+mn-lt"/>
              <a:cs typeface="+mn-cs"/>
            </a:endParaRPr>
          </a:p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b="1" dirty="0">
                <a:solidFill>
                  <a:srgbClr val="00B050"/>
                </a:solidFill>
                <a:latin typeface="+mn-lt"/>
                <a:cs typeface="+mn-cs"/>
              </a:rPr>
              <a:t>CON QUALE MATERIALE COSTRUIRLO?</a:t>
            </a:r>
          </a:p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it-IT" b="1" dirty="0">
              <a:latin typeface="+mn-lt"/>
              <a:cs typeface="+mn-cs"/>
            </a:endParaRPr>
          </a:p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b="1" dirty="0">
                <a:latin typeface="+mn-lt"/>
                <a:cs typeface="+mn-cs"/>
              </a:rPr>
              <a:t>LE DIMENSIONI INDICATE SONO 140 CM DI LARGHEZZA E 180 CM DI ALTEZZA…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B050"/>
                </a:solidFill>
                <a:latin typeface="+mn-lt"/>
                <a:cs typeface="+mn-cs"/>
              </a:rPr>
              <a:t>ABBIAMO A DISPOSIZIONE LA CARTA NECESSARIA PER TRACCIARE IL modello di  TRIANGOLO?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latin typeface="+mn-lt"/>
                <a:cs typeface="+mn-cs"/>
              </a:rPr>
              <a:t> Il materiale NON DEVE ESSERE MOLTO PESANTE PERCHE’ BISOGNA TRASPORTARLA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latin typeface="+mn-lt"/>
                <a:cs typeface="+mn-cs"/>
              </a:rPr>
              <a:t>DEVE ESSERE ABBASTANZA RESISTENTE PERCHE’ DOBBIAMO APPOGGIARE ALIMENTI VERI…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latin typeface="+mn-lt"/>
                <a:cs typeface="+mn-cs"/>
              </a:rPr>
              <a:t>PROVIAMO CON IL CARTONE COME QUELLO USATO PER I FUMETTI!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latin typeface="+mn-lt"/>
                <a:cs typeface="+mn-cs"/>
              </a:rPr>
              <a:t>Considerazione di una alunna: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latin typeface="+mn-lt"/>
                <a:cs typeface="+mn-cs"/>
              </a:rPr>
              <a:t>«</a:t>
            </a:r>
            <a:r>
              <a:rPr lang="it-IT" sz="2800" dirty="0">
                <a:latin typeface="+mn-lt"/>
                <a:cs typeface="+mn-cs"/>
              </a:rPr>
              <a:t>Ogni gruppo ha trovato una soluzione diversa per la costruzione e non ci siamo copiati!!!»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CasellaDiTesto 3"/>
          <p:cNvSpPr txBox="1">
            <a:spLocks noChangeArrowheads="1"/>
          </p:cNvSpPr>
          <p:nvPr/>
        </p:nvSpPr>
        <p:spPr bwMode="auto">
          <a:xfrm>
            <a:off x="684213" y="476250"/>
            <a:ext cx="67675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latin typeface="Calibri" pitchFamily="34" charset="0"/>
              </a:rPr>
              <a:t>APPLICAZIONE</a:t>
            </a:r>
            <a:r>
              <a:rPr lang="it-IT">
                <a:latin typeface="Calibri" pitchFamily="34" charset="0"/>
              </a:rPr>
              <a:t>: nella nuova consegna gli alunni dimostrano di saper applicare e anche di ampliare con nuovi elementi di conoscenza</a:t>
            </a:r>
          </a:p>
          <a:p>
            <a:r>
              <a:rPr lang="it-IT">
                <a:latin typeface="Calibri" pitchFamily="34" charset="0"/>
              </a:rPr>
              <a:t>In autonomia trovano i materiali, aprono i fogli cercano il metro…</a:t>
            </a:r>
          </a:p>
        </p:txBody>
      </p:sp>
      <p:pic>
        <p:nvPicPr>
          <p:cNvPr id="8194" name="Picture 2" descr="C:\Users\Utente\Desktop\foto\041\leggere\DSCN5134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491029" y="1484463"/>
            <a:ext cx="3720931" cy="27906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5" name="Picture 3" descr="C:\Users\Utente\Desktop\foto\041\leggere\DSCN5135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932039" y="1484463"/>
            <a:ext cx="3720503" cy="27903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0180" name="CasellaDiTesto 4"/>
          <p:cNvSpPr txBox="1">
            <a:spLocks noChangeArrowheads="1"/>
          </p:cNvSpPr>
          <p:nvPr/>
        </p:nvSpPr>
        <p:spPr bwMode="auto">
          <a:xfrm>
            <a:off x="1174750" y="4724400"/>
            <a:ext cx="56896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latin typeface="Calibri" pitchFamily="34" charset="0"/>
              </a:rPr>
              <a:t>LA MISURA CON STRUMENTI CONVENZIONALI ( li hanno già visti usati in contesti diversi, ma non li hanno mai usati)</a:t>
            </a:r>
          </a:p>
          <a:p>
            <a:r>
              <a:rPr lang="it-IT" i="1">
                <a:latin typeface="Calibri" pitchFamily="34" charset="0"/>
              </a:rPr>
              <a:t>Le insegnanti osservano, ma non danno indicazioni</a:t>
            </a:r>
          </a:p>
          <a:p>
            <a:r>
              <a:rPr lang="it-IT">
                <a:latin typeface="Calibri" pitchFamily="34" charset="0"/>
              </a:rPr>
              <a:t>…da dove parto…occorre girare il foglio, qui non sta la larghezza…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C:\Users\Utente\Desktop\foto\041\leggere\DSCN51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44164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3" descr="C:\Users\Utente\Desktop\foto\041\leggere\DSCN51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495300"/>
            <a:ext cx="4392612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CasellaDiTesto 3"/>
          <p:cNvSpPr txBox="1">
            <a:spLocks noChangeArrowheads="1"/>
          </p:cNvSpPr>
          <p:nvPr/>
        </p:nvSpPr>
        <p:spPr bwMode="auto">
          <a:xfrm>
            <a:off x="1187450" y="4005263"/>
            <a:ext cx="60483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-si organizzano, collaborano e pianificano una serie di azioni:</a:t>
            </a:r>
          </a:p>
          <a:p>
            <a:r>
              <a:rPr lang="it-IT">
                <a:latin typeface="Calibri" pitchFamily="34" charset="0"/>
              </a:rPr>
              <a:t>PIEGARE IN MODO CHE LE PARTI COMBACINO PERFETTAMENTE, </a:t>
            </a:r>
          </a:p>
          <a:p>
            <a:r>
              <a:rPr lang="it-IT">
                <a:latin typeface="Calibri" pitchFamily="34" charset="0"/>
              </a:rPr>
              <a:t>TRACCIARE IL MEZZO TRIANGOLO </a:t>
            </a:r>
          </a:p>
          <a:p>
            <a:r>
              <a:rPr lang="it-IT">
                <a:latin typeface="Calibri" pitchFamily="34" charset="0"/>
              </a:rPr>
              <a:t>E POI RITAGLIARE</a:t>
            </a:r>
          </a:p>
          <a:p>
            <a:r>
              <a:rPr lang="it-IT">
                <a:latin typeface="Calibri" pitchFamily="34" charset="0"/>
              </a:rPr>
              <a:t>APRIRE IL FOGLIO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tente\Desktop\foto\041\leggere\DSCN5138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766516" y="390600"/>
            <a:ext cx="3283115" cy="246233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43" name="Picture 3" descr="C:\Users\Utente\Desktop\foto\041\leggere\DSCN5139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5010472" y="319218"/>
            <a:ext cx="3161928" cy="237144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45" name="Picture 5" descr="C:\Users\Utente\Desktop\foto\041\leggere\DSCN5140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566905" y="2924944"/>
            <a:ext cx="3223016" cy="241726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46" name="Picture 6" descr="C:\Users\Utente\Desktop\foto\041\leggere\DSCN5141.jp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4499991" y="2852936"/>
            <a:ext cx="3330443" cy="249783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52229" name="CasellaDiTesto 3"/>
          <p:cNvSpPr txBox="1">
            <a:spLocks noChangeArrowheads="1"/>
          </p:cNvSpPr>
          <p:nvPr/>
        </p:nvSpPr>
        <p:spPr bwMode="auto">
          <a:xfrm>
            <a:off x="766763" y="5516563"/>
            <a:ext cx="72723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E IL CARTONE? CONTROLLIAMO LE MISURE….è alto 190 cm bastano?</a:t>
            </a:r>
          </a:p>
          <a:p>
            <a:r>
              <a:rPr lang="it-IT">
                <a:latin typeface="Calibri" pitchFamily="34" charset="0"/>
              </a:rPr>
              <a:t>No, perché</a:t>
            </a:r>
            <a:r>
              <a:rPr lang="it-IT" sz="2400" b="1">
                <a:solidFill>
                  <a:srgbClr val="FF0000"/>
                </a:solidFill>
                <a:latin typeface="Calibri" pitchFamily="34" charset="0"/>
              </a:rPr>
              <a:t> avanzano…ma </a:t>
            </a:r>
            <a:r>
              <a:rPr lang="it-IT">
                <a:latin typeface="Calibri" pitchFamily="34" charset="0"/>
              </a:rPr>
              <a:t>se avanzano </a:t>
            </a:r>
            <a:r>
              <a:rPr lang="it-IT" b="1">
                <a:solidFill>
                  <a:srgbClr val="FF0000"/>
                </a:solidFill>
                <a:latin typeface="Calibri" pitchFamily="34" charset="0"/>
              </a:rPr>
              <a:t>vuol dire che bastano…</a:t>
            </a:r>
          </a:p>
          <a:p>
            <a:r>
              <a:rPr lang="it-IT" i="1">
                <a:latin typeface="Calibri" pitchFamily="34" charset="0"/>
              </a:rPr>
              <a:t>In realtà questo problema linguistico non è ancora del tutto risolto: </a:t>
            </a:r>
            <a:r>
              <a:rPr lang="it-IT" b="1" i="1">
                <a:latin typeface="Calibri" pitchFamily="34" charset="0"/>
              </a:rPr>
              <a:t>basta </a:t>
            </a:r>
            <a:r>
              <a:rPr lang="it-IT" i="1">
                <a:latin typeface="Calibri" pitchFamily="34" charset="0"/>
              </a:rPr>
              <a:t>solo se la quantità è giusta, se supera non basta…</a:t>
            </a:r>
          </a:p>
          <a:p>
            <a:endParaRPr lang="it-IT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egnaposto contenuto 2"/>
          <p:cNvSpPr>
            <a:spLocks noGrp="1"/>
          </p:cNvSpPr>
          <p:nvPr>
            <p:ph idx="1"/>
          </p:nvPr>
        </p:nvSpPr>
        <p:spPr>
          <a:xfrm>
            <a:off x="250825" y="260350"/>
            <a:ext cx="8229600" cy="4525963"/>
          </a:xfrm>
        </p:spPr>
        <p:txBody>
          <a:bodyPr/>
          <a:lstStyle/>
          <a:p>
            <a:r>
              <a:rPr lang="it-IT" smtClean="0"/>
              <a:t> CONSEGNA/PROPOSTA: </a:t>
            </a:r>
          </a:p>
          <a:p>
            <a:r>
              <a:rPr lang="it-IT" smtClean="0">
                <a:solidFill>
                  <a:srgbClr val="002060"/>
                </a:solidFill>
              </a:rPr>
              <a:t>ALLA MANIFESTAZIONE  SI POTREBBE ANCHE PORTARE LA PIRAMIDE ALIMENTARE CHE ABBIAMO COSTRUITO IN CLASSE PER FAR CAPIRE QUELLO CHE ABBIAMO IMPARATO ….</a:t>
            </a:r>
          </a:p>
          <a:p>
            <a:r>
              <a:rPr lang="it-IT" smtClean="0">
                <a:solidFill>
                  <a:srgbClr val="002060"/>
                </a:solidFill>
              </a:rPr>
              <a:t>COSA NE PENSATE? SE SIETE D’ACCORDO COME SI POTREBBE FARE?</a:t>
            </a:r>
          </a:p>
        </p:txBody>
      </p:sp>
      <p:sp>
        <p:nvSpPr>
          <p:cNvPr id="16386" name="CasellaDiTesto 4"/>
          <p:cNvSpPr txBox="1">
            <a:spLocks noChangeArrowheads="1"/>
          </p:cNvSpPr>
          <p:nvPr/>
        </p:nvSpPr>
        <p:spPr bwMode="auto">
          <a:xfrm>
            <a:off x="755650" y="5013325"/>
            <a:ext cx="741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 bambini sono interessati e immediatamente fanno considerazioni…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2060"/>
                </a:solidFill>
              </a:rPr>
              <a:t>La costruzione del modello che unisce tutte le buone idee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53250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mtClean="0"/>
              <a:t>In che modo possiamo lavorare? Da dove si comincia?</a:t>
            </a:r>
          </a:p>
          <a:p>
            <a:endParaRPr lang="it-IT" smtClean="0"/>
          </a:p>
        </p:txBody>
      </p:sp>
      <p:pic>
        <p:nvPicPr>
          <p:cNvPr id="1026" name="Picture 2" descr="C:\Users\Utente\Desktop\foto\042\leggere\DSCN51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068638"/>
            <a:ext cx="3840162" cy="2881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3252" name="CasellaDiTesto 3"/>
          <p:cNvSpPr txBox="1">
            <a:spLocks noChangeArrowheads="1"/>
          </p:cNvSpPr>
          <p:nvPr/>
        </p:nvSpPr>
        <p:spPr bwMode="auto">
          <a:xfrm>
            <a:off x="4716463" y="2636838"/>
            <a:ext cx="403225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400">
                <a:latin typeface="Calibri" pitchFamily="34" charset="0"/>
              </a:rPr>
              <a:t>Ci si divide nuovamente  in gruppi: chi ritaglia la sagoma del triangolo, chi controlla i grandi cartoni ….si decide di unire i due cartoni per stabilire la lunghezza del piano di sostegno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tente\Desktop\foto\042\leggere\DSCN5144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467544" y="8620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1" name="Picture 3" descr="C:\Users\Utente\Desktop\foto\042\leggere\DSCN5146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3995936" y="3429000"/>
            <a:ext cx="4207718" cy="31557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54275" name="CasellaDiTesto 3"/>
          <p:cNvSpPr txBox="1">
            <a:spLocks noChangeArrowheads="1"/>
          </p:cNvSpPr>
          <p:nvPr/>
        </p:nvSpPr>
        <p:spPr bwMode="auto">
          <a:xfrm>
            <a:off x="611188" y="3716338"/>
            <a:ext cx="288131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«…uniamo i cartoni dalla BASE   e vediamo di quanto fare lungo il «piede»»</a:t>
            </a:r>
          </a:p>
          <a:p>
            <a:r>
              <a:rPr lang="it-IT">
                <a:latin typeface="Calibri" pitchFamily="34" charset="0"/>
              </a:rPr>
              <a:t>…»si ribalta o sta in equilibrio?»</a:t>
            </a:r>
          </a:p>
        </p:txBody>
      </p:sp>
      <p:sp>
        <p:nvSpPr>
          <p:cNvPr id="54276" name="CasellaDiTesto 4"/>
          <p:cNvSpPr txBox="1">
            <a:spLocks noChangeArrowheads="1"/>
          </p:cNvSpPr>
          <p:nvPr/>
        </p:nvSpPr>
        <p:spPr bwMode="auto">
          <a:xfrm>
            <a:off x="5508625" y="1743075"/>
            <a:ext cx="3311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IL LAVORO PRINCIPALE DIVENTA LA MISURA…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tente\Desktop\foto\042\leggere\DSCN51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549275"/>
            <a:ext cx="5400675" cy="4049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5298" name="CasellaDiTesto 3"/>
          <p:cNvSpPr txBox="1">
            <a:spLocks noChangeArrowheads="1"/>
          </p:cNvSpPr>
          <p:nvPr/>
        </p:nvSpPr>
        <p:spPr bwMode="auto">
          <a:xfrm>
            <a:off x="1187450" y="4868863"/>
            <a:ext cx="58324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400">
                <a:latin typeface="Calibri" pitchFamily="34" charset="0"/>
              </a:rPr>
              <a:t>Intanto un gruppo provvede al ritaglio della sagoma-triangolo  che verrà posta sul cartone per ottenere la forma voluta in modo preciso.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tente\Desktop\foto\042\leggere\DSCN5148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683568" y="152382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099" name="Picture 3" descr="C:\Users\Utente\Desktop\foto\042\leggere\DSCN5147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47653" y="3429000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56323" name="CasellaDiTesto 3"/>
          <p:cNvSpPr txBox="1">
            <a:spLocks noChangeArrowheads="1"/>
          </p:cNvSpPr>
          <p:nvPr/>
        </p:nvSpPr>
        <p:spPr bwMode="auto">
          <a:xfrm>
            <a:off x="4643438" y="908050"/>
            <a:ext cx="2665412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La sagoma ora è pronta…ma è troppo lunga, non rimane distesa …che si fa?</a:t>
            </a:r>
          </a:p>
        </p:txBody>
      </p:sp>
      <p:pic>
        <p:nvPicPr>
          <p:cNvPr id="4100" name="Picture 4" descr="C:\Users\Utente\Desktop\foto\042\leggere\DSCN5149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4452156" y="2492896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56325" name="CasellaDiTesto 4"/>
          <p:cNvSpPr txBox="1">
            <a:spLocks noChangeArrowheads="1"/>
          </p:cNvSpPr>
          <p:nvPr/>
        </p:nvSpPr>
        <p:spPr bwMode="auto">
          <a:xfrm>
            <a:off x="4452938" y="5229225"/>
            <a:ext cx="35036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Si accorcia dalla base, pieghiamo la parte lunga, segniamo con l’unghia e poi tagliamo!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tente\Desktop\foto\042\leggere\DSCN5152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755576" y="242392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57346" name="CasellaDiTesto 3"/>
          <p:cNvSpPr txBox="1">
            <a:spLocks noChangeArrowheads="1"/>
          </p:cNvSpPr>
          <p:nvPr/>
        </p:nvSpPr>
        <p:spPr bwMode="auto">
          <a:xfrm>
            <a:off x="4643438" y="836613"/>
            <a:ext cx="41052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Nella discussione si parla di </a:t>
            </a:r>
            <a:r>
              <a:rPr lang="it-IT" b="1">
                <a:latin typeface="Calibri" pitchFamily="34" charset="0"/>
              </a:rPr>
              <a:t>altezza, forma</a:t>
            </a:r>
            <a:r>
              <a:rPr lang="it-IT">
                <a:latin typeface="Calibri" pitchFamily="34" charset="0"/>
              </a:rPr>
              <a:t>: il cartone è </a:t>
            </a:r>
            <a:r>
              <a:rPr lang="it-IT" b="1">
                <a:latin typeface="Calibri" pitchFamily="34" charset="0"/>
              </a:rPr>
              <a:t>un rettangolo</a:t>
            </a:r>
            <a:endParaRPr lang="it-IT">
              <a:latin typeface="Calibri" pitchFamily="34" charset="0"/>
            </a:endParaRPr>
          </a:p>
          <a:p>
            <a:r>
              <a:rPr lang="it-IT">
                <a:latin typeface="Calibri" pitchFamily="34" charset="0"/>
              </a:rPr>
              <a:t>Quali saranno  altezza , larghezza…</a:t>
            </a:r>
          </a:p>
        </p:txBody>
      </p:sp>
      <p:pic>
        <p:nvPicPr>
          <p:cNvPr id="5123" name="Picture 3" descr="C:\Users\Utente\Desktop\foto\042\leggere\DSCN5153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11560" y="3429000"/>
            <a:ext cx="3696072" cy="277205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57348" name="CasellaDiTesto 4"/>
          <p:cNvSpPr txBox="1">
            <a:spLocks noChangeArrowheads="1"/>
          </p:cNvSpPr>
          <p:nvPr/>
        </p:nvSpPr>
        <p:spPr bwMode="auto">
          <a:xfrm>
            <a:off x="5003800" y="2492375"/>
            <a:ext cx="28813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Appare uno strano oggetto…cosa è?</a:t>
            </a:r>
          </a:p>
          <a:p>
            <a:r>
              <a:rPr lang="it-IT">
                <a:latin typeface="Calibri" pitchFamily="34" charset="0"/>
              </a:rPr>
              <a:t>«….mia nonna lo usa per cucire, anche mia mamma lo arrotola e poi cuce…»io l’ho visto in un cantiere…».</a:t>
            </a:r>
          </a:p>
          <a:p>
            <a:r>
              <a:rPr lang="it-IT" i="1">
                <a:latin typeface="Calibri" pitchFamily="34" charset="0"/>
              </a:rPr>
              <a:t>Cosa è un cantiere?</a:t>
            </a:r>
          </a:p>
          <a:p>
            <a:r>
              <a:rPr lang="it-IT">
                <a:latin typeface="Calibri" pitchFamily="34" charset="0"/>
              </a:rPr>
              <a:t>«….dove si costruiscono case, palazzi…»</a:t>
            </a:r>
          </a:p>
          <a:p>
            <a:r>
              <a:rPr lang="it-IT" i="1">
                <a:latin typeface="Calibri" pitchFamily="34" charset="0"/>
              </a:rPr>
              <a:t>A cosa può servire in un cantiere? Osservate come è fatto…</a:t>
            </a:r>
          </a:p>
        </p:txBody>
      </p:sp>
      <p:cxnSp>
        <p:nvCxnSpPr>
          <p:cNvPr id="3" name="Connettore 2 2"/>
          <p:cNvCxnSpPr/>
          <p:nvPr/>
        </p:nvCxnSpPr>
        <p:spPr>
          <a:xfrm flipH="1">
            <a:off x="2484438" y="3860800"/>
            <a:ext cx="935037" cy="17287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tente\Desktop\foto\042\leggere\DSCN5173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23189" y="586764"/>
            <a:ext cx="4608851" cy="345663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58370" name="CasellaDiTesto 3"/>
          <p:cNvSpPr txBox="1">
            <a:spLocks noChangeArrowheads="1"/>
          </p:cNvSpPr>
          <p:nvPr/>
        </p:nvSpPr>
        <p:spPr bwMode="auto">
          <a:xfrm>
            <a:off x="395288" y="4724400"/>
            <a:ext cx="787241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 bambini scoprono il filo a piombo: è un filo legato a </a:t>
            </a:r>
          </a:p>
          <a:p>
            <a:r>
              <a:rPr lang="it-IT">
                <a:latin typeface="Calibri" pitchFamily="34" charset="0"/>
              </a:rPr>
              <a:t>un «razzo «pesante…leggiamo  quello che c’è scritto …»è  fatto di piombo…se lo lasci andare dondola un po’ e poi si ferma diritto…»</a:t>
            </a:r>
          </a:p>
          <a:p>
            <a:r>
              <a:rPr lang="it-IT">
                <a:latin typeface="Calibri" pitchFamily="34" charset="0"/>
              </a:rPr>
              <a:t>Scopriamo che l’altezza del triangolo si misura partendo dal VERTICE alla base e non è la parte obliqua che si chiama  LATO</a:t>
            </a:r>
          </a:p>
        </p:txBody>
      </p:sp>
      <p:pic>
        <p:nvPicPr>
          <p:cNvPr id="6147" name="Picture 3" descr="C:\Users\Utente\Desktop\foto\042\leggere\DSCN5172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976241" y="1916832"/>
            <a:ext cx="3552395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C:\Users\Utente\Desktop\foto\042\leggere\DSCN51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71475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3" descr="C:\Users\Utente\Desktop\foto\042\leggere\DSCN51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71475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CasellaDiTesto 3"/>
          <p:cNvSpPr txBox="1">
            <a:spLocks noChangeArrowheads="1"/>
          </p:cNvSpPr>
          <p:nvPr/>
        </p:nvSpPr>
        <p:spPr bwMode="auto">
          <a:xfrm>
            <a:off x="971550" y="3933825"/>
            <a:ext cx="6048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Si posiziona il triangolo sul cartone e si traccia con la matita il contorno.</a:t>
            </a:r>
          </a:p>
        </p:txBody>
      </p:sp>
      <p:pic>
        <p:nvPicPr>
          <p:cNvPr id="59396" name="Picture 4" descr="C:\Users\Utente\Desktop\foto\042\leggere\DSCN516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6950" y="4697413"/>
            <a:ext cx="1420813" cy="18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CasellaDiTesto 4"/>
          <p:cNvSpPr txBox="1">
            <a:spLocks noChangeArrowheads="1"/>
          </p:cNvSpPr>
          <p:nvPr/>
        </p:nvSpPr>
        <p:spPr bwMode="auto">
          <a:xfrm>
            <a:off x="3492500" y="4697413"/>
            <a:ext cx="27352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La maestra con il cutter incide e….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C:\Users\Utente\Desktop\foto\042\leggere\DSCN51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476250"/>
            <a:ext cx="3579813" cy="477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CasellaDiTesto 3"/>
          <p:cNvSpPr txBox="1">
            <a:spLocks noChangeArrowheads="1"/>
          </p:cNvSpPr>
          <p:nvPr/>
        </p:nvSpPr>
        <p:spPr bwMode="auto">
          <a:xfrm>
            <a:off x="5435600" y="765175"/>
            <a:ext cx="26654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Ecco la piramide che sta in piedi . I bambini hanno individuato la necessità di aggiungere rinforzi alla base per renderla più STABILE.</a:t>
            </a:r>
          </a:p>
          <a:p>
            <a:r>
              <a:rPr lang="it-IT">
                <a:latin typeface="Calibri" pitchFamily="34" charset="0"/>
              </a:rPr>
              <a:t>Ora si tratta di preparare i ripiani: quanto devono misurare? </a:t>
            </a:r>
          </a:p>
          <a:p>
            <a:r>
              <a:rPr lang="it-IT">
                <a:latin typeface="Calibri" pitchFamily="34" charset="0"/>
              </a:rPr>
              <a:t>Tornano le </a:t>
            </a:r>
            <a:r>
              <a:rPr lang="it-IT" b="1">
                <a:latin typeface="Calibri" pitchFamily="34" charset="0"/>
              </a:rPr>
              <a:t>dimensioni</a:t>
            </a:r>
            <a:r>
              <a:rPr lang="it-IT">
                <a:latin typeface="Calibri" pitchFamily="34" charset="0"/>
              </a:rPr>
              <a:t>, i bambini parlano di </a:t>
            </a:r>
            <a:r>
              <a:rPr lang="it-IT" b="1">
                <a:latin typeface="Calibri" pitchFamily="34" charset="0"/>
              </a:rPr>
              <a:t>profondità …</a:t>
            </a:r>
          </a:p>
        </p:txBody>
      </p:sp>
      <p:pic>
        <p:nvPicPr>
          <p:cNvPr id="60419" name="Picture 3" descr="C:\Users\Utente\Desktop\foto\042\leggere\DSCN51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0" y="418147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Connettore 2 2"/>
          <p:cNvCxnSpPr/>
          <p:nvPr/>
        </p:nvCxnSpPr>
        <p:spPr>
          <a:xfrm flipH="1">
            <a:off x="2700338" y="1844675"/>
            <a:ext cx="2735262" cy="25209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tente\Desktop\foto\042\leggere\DSCN5174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683568" y="1628800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1442" name="CasellaDiTesto 3"/>
          <p:cNvSpPr txBox="1">
            <a:spLocks noChangeArrowheads="1"/>
          </p:cNvSpPr>
          <p:nvPr/>
        </p:nvSpPr>
        <p:spPr bwMode="auto">
          <a:xfrm>
            <a:off x="2124075" y="765175"/>
            <a:ext cx="5040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IL PROBLEMA DEI RIPIANI: COME TRACCIARE LINEE DIRITTE E RISPETTARE LA MISURA DI 20 CM?</a:t>
            </a:r>
          </a:p>
        </p:txBody>
      </p:sp>
      <p:sp>
        <p:nvSpPr>
          <p:cNvPr id="61443" name="CasellaDiTesto 4"/>
          <p:cNvSpPr txBox="1">
            <a:spLocks noChangeArrowheads="1"/>
          </p:cNvSpPr>
          <p:nvPr/>
        </p:nvSpPr>
        <p:spPr bwMode="auto">
          <a:xfrm>
            <a:off x="4356100" y="1449388"/>
            <a:ext cx="38877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…bisogna fare la tacche alle estremità alla stessa distanza..</a:t>
            </a:r>
          </a:p>
        </p:txBody>
      </p:sp>
      <p:pic>
        <p:nvPicPr>
          <p:cNvPr id="9219" name="Picture 3" descr="C:\Users\Utente\Desktop\foto\042\leggere\DSCN5157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776192" y="2095981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1445" name="CasellaDiTesto 5"/>
          <p:cNvSpPr txBox="1">
            <a:spLocks noChangeArrowheads="1"/>
          </p:cNvSpPr>
          <p:nvPr/>
        </p:nvSpPr>
        <p:spPr bwMode="auto">
          <a:xfrm>
            <a:off x="971550" y="4581525"/>
            <a:ext cx="33131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E poi con la riga unirle…si ma la riga è troppo </a:t>
            </a:r>
            <a:r>
              <a:rPr lang="it-IT" i="1">
                <a:latin typeface="Calibri" pitchFamily="34" charset="0"/>
              </a:rPr>
              <a:t>corta…trovate un modo per riuscire a unire le due tacche</a:t>
            </a:r>
          </a:p>
        </p:txBody>
      </p:sp>
      <p:sp>
        <p:nvSpPr>
          <p:cNvPr id="61446" name="CasellaDiTesto 6"/>
          <p:cNvSpPr txBox="1">
            <a:spLocks noChangeArrowheads="1"/>
          </p:cNvSpPr>
          <p:nvPr/>
        </p:nvSpPr>
        <p:spPr bwMode="auto">
          <a:xfrm>
            <a:off x="4681538" y="4381500"/>
            <a:ext cx="37449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IL LAVORO è STATO DI NOTEVOLE IMPEGNO: HANNO AGGIUNTO DUE RIGHE, MA IL RISULTATO NON ERA SODDISFACENTE, LA RIGA ERA STORTA, HANNO RIPORTATO LA LUNGHEZZA, SEGNATO CON TACCA, MA IL RISULTATO ANCORA DELUDENTE…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CasellaDiTesto 3"/>
          <p:cNvSpPr txBox="1">
            <a:spLocks noChangeArrowheads="1"/>
          </p:cNvSpPr>
          <p:nvPr/>
        </p:nvSpPr>
        <p:spPr bwMode="auto">
          <a:xfrm>
            <a:off x="539750" y="620713"/>
            <a:ext cx="741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Dopo numerosi tentativi sono riusciti a capire che se prendevano anche una misura «di mezzo» era più facile tracciare una linea abbastanza diritta.</a:t>
            </a:r>
          </a:p>
          <a:p>
            <a:r>
              <a:rPr lang="it-IT">
                <a:latin typeface="Calibri" pitchFamily="34" charset="0"/>
              </a:rPr>
              <a:t>IL PROBLEMA  di come fissare i ripiani </a:t>
            </a:r>
          </a:p>
        </p:txBody>
      </p:sp>
      <p:pic>
        <p:nvPicPr>
          <p:cNvPr id="10242" name="Picture 2" descr="C:\Users\Utente\Desktop\foto\042\leggere\DSCN5168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539551" y="1988840"/>
            <a:ext cx="4992554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2467" name="CasellaDiTesto 4"/>
          <p:cNvSpPr txBox="1">
            <a:spLocks noChangeArrowheads="1"/>
          </p:cNvSpPr>
          <p:nvPr/>
        </p:nvSpPr>
        <p:spPr bwMode="auto">
          <a:xfrm>
            <a:off x="5645150" y="1844675"/>
            <a:ext cx="28432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In modo autonomo, come già era successo per i modelli, hanno prima misurato, fatto le tacche e poi posizionato i ripiani…</a:t>
            </a:r>
          </a:p>
          <a:p>
            <a:r>
              <a:rPr lang="it-IT" b="1">
                <a:latin typeface="Calibri" pitchFamily="34" charset="0"/>
              </a:rPr>
              <a:t>COME FISSARLI ALLA FACCIA DEL TRIANGOLO?</a:t>
            </a:r>
          </a:p>
          <a:p>
            <a:r>
              <a:rPr lang="it-IT">
                <a:latin typeface="Calibri" pitchFamily="34" charset="0"/>
              </a:rPr>
              <a:t>Questo è stato il lavoro più difficile, i bambini hanno tentato numerose soluzioni, ma non si raggiungeva lo scopo…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Segnaposto contenuto 3" descr="C:\Users\Utente\Desktop\foto\leggere\DSCN507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333375"/>
            <a:ext cx="3673475" cy="2735263"/>
          </a:xfrm>
        </p:spPr>
      </p:pic>
      <p:sp>
        <p:nvSpPr>
          <p:cNvPr id="17410" name="CasellaDiTesto 5"/>
          <p:cNvSpPr txBox="1">
            <a:spLocks noChangeArrowheads="1"/>
          </p:cNvSpPr>
          <p:nvPr/>
        </p:nvSpPr>
        <p:spPr bwMode="auto">
          <a:xfrm>
            <a:off x="3924300" y="117475"/>
            <a:ext cx="489585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latin typeface="Calibri" pitchFamily="34" charset="0"/>
              </a:rPr>
              <a:t>Le portiamo tutte?</a:t>
            </a:r>
          </a:p>
          <a:p>
            <a:r>
              <a:rPr lang="it-IT">
                <a:latin typeface="Calibri" pitchFamily="34" charset="0"/>
              </a:rPr>
              <a:t>…no perché le mani ci servono per fare gli esperimenti…e poi sono troppo piccole…</a:t>
            </a:r>
          </a:p>
          <a:p>
            <a:r>
              <a:rPr lang="it-IT">
                <a:latin typeface="Calibri" pitchFamily="34" charset="0"/>
              </a:rPr>
              <a:t>Allora ne dobbiamo fare una grande perché si possa capire…</a:t>
            </a:r>
          </a:p>
          <a:p>
            <a:r>
              <a:rPr lang="it-IT">
                <a:latin typeface="Calibri" pitchFamily="34" charset="0"/>
              </a:rPr>
              <a:t>CHE DIFFERENZA NOTATE TRA LA PIRAMIDE CHE AVETE IN MANO E IL FOGLIO DOVE E’ DISEGNATA?</a:t>
            </a:r>
          </a:p>
          <a:p>
            <a:r>
              <a:rPr lang="it-IT">
                <a:solidFill>
                  <a:srgbClr val="FF0000"/>
                </a:solidFill>
                <a:latin typeface="Calibri" pitchFamily="34" charset="0"/>
              </a:rPr>
              <a:t>Nel linguaggio quotidiano i bambini usano il termine «a 3 D», ma non riescono a «vederlo» nell’oggetto che hanno in mano.</a:t>
            </a:r>
          </a:p>
          <a:p>
            <a:r>
              <a:rPr lang="it-IT">
                <a:latin typeface="Calibri" pitchFamily="34" charset="0"/>
              </a:rPr>
              <a:t>QUANDO ANDATE AL CINEMA DOVETE METTERE OCCHIALINI SPECIALI, PERCHE’?</a:t>
            </a:r>
          </a:p>
          <a:p>
            <a:r>
              <a:rPr lang="it-IT">
                <a:latin typeface="Calibri" pitchFamily="34" charset="0"/>
              </a:rPr>
              <a:t>…se non hai gli occhiali vedi raddoppiato, per me la D vuol dire doppio…</a:t>
            </a:r>
          </a:p>
          <a:p>
            <a:r>
              <a:rPr lang="it-IT">
                <a:latin typeface="Calibri" pitchFamily="34" charset="0"/>
              </a:rPr>
              <a:t>Con gli occhiali vedi che ti viene addosso, viene fuori dallo schermo….viene su di te…ti abbraccia…</a:t>
            </a:r>
          </a:p>
          <a:p>
            <a:r>
              <a:rPr lang="it-IT">
                <a:latin typeface="Calibri" pitchFamily="34" charset="0"/>
              </a:rPr>
              <a:t>QUANDO IL FILM NON  E’ IN 3D come lo vedi?</a:t>
            </a:r>
          </a:p>
          <a:p>
            <a:r>
              <a:rPr lang="it-IT">
                <a:latin typeface="Calibri" pitchFamily="34" charset="0"/>
              </a:rPr>
              <a:t>…lo vedo piatto…</a:t>
            </a:r>
          </a:p>
          <a:p>
            <a:r>
              <a:rPr lang="it-IT">
                <a:latin typeface="Calibri" pitchFamily="34" charset="0"/>
              </a:rPr>
              <a:t>ALLORA 3 D COSA VORRÀ DIRE?</a:t>
            </a:r>
          </a:p>
          <a:p>
            <a:r>
              <a:rPr lang="it-IT">
                <a:latin typeface="Calibri" pitchFamily="34" charset="0"/>
              </a:rPr>
              <a:t>…per me vuol dire 3 dimensioni</a:t>
            </a:r>
          </a:p>
          <a:p>
            <a:r>
              <a:rPr lang="it-IT">
                <a:latin typeface="Calibri" pitchFamily="34" charset="0"/>
              </a:rPr>
              <a:t>COSA SONO LE DIMENSIONI?</a:t>
            </a:r>
          </a:p>
          <a:p>
            <a:r>
              <a:rPr lang="it-IT">
                <a:latin typeface="Calibri" pitchFamily="34" charset="0"/>
              </a:rPr>
              <a:t>Emergono idee piuttosto stravaganti…aria fresca…</a:t>
            </a:r>
          </a:p>
          <a:p>
            <a:r>
              <a:rPr lang="it-IT" b="1">
                <a:latin typeface="Calibri" pitchFamily="34" charset="0"/>
              </a:rPr>
              <a:t>Ci accorgiamo che è un termine usato, ma «vuoto»</a:t>
            </a: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789363"/>
            <a:ext cx="322580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 descr="C:\Users\Utente\Desktop\foto\042\leggere\DSCN51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7625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CasellaDiTesto 3"/>
          <p:cNvSpPr txBox="1">
            <a:spLocks noChangeArrowheads="1"/>
          </p:cNvSpPr>
          <p:nvPr/>
        </p:nvSpPr>
        <p:spPr bwMode="auto">
          <a:xfrm>
            <a:off x="5076825" y="212725"/>
            <a:ext cx="3816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 hanno provato costruendo tasselli di legno  ( intervento insegnante con colla a caldo) chiodi lunghi…sostegni  di cartone ripiegati</a:t>
            </a:r>
          </a:p>
        </p:txBody>
      </p:sp>
      <p:pic>
        <p:nvPicPr>
          <p:cNvPr id="63491" name="Picture 3" descr="C:\Users\Utente\Desktop\foto\042\leggere\DSCN51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7713" y="141287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 descr="C:\Users\Utente\Desktop\foto\042\leggere\DSCN51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357563"/>
            <a:ext cx="38163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CasellaDiTesto 4"/>
          <p:cNvSpPr txBox="1">
            <a:spLocks noChangeArrowheads="1"/>
          </p:cNvSpPr>
          <p:nvPr/>
        </p:nvSpPr>
        <p:spPr bwMode="auto">
          <a:xfrm>
            <a:off x="4787900" y="4149725"/>
            <a:ext cx="302418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Bastoncini zavorrati con elastici e sacchetti con peso per bilanciare…la mensola dall’altra parte che si abbassava…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C:\Users\Utente\Desktop\foto\042\leggere\DSCN51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3375"/>
            <a:ext cx="3336925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3" descr="C:\Users\Utente\Desktop\foto\042\leggere\DSCN51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333375"/>
            <a:ext cx="3527425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4" descr="C:\Users\Utente\Desktop\foto\042\leggere\DSCN517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463" y="3213100"/>
            <a:ext cx="374491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CasellaDiTesto 3"/>
          <p:cNvSpPr txBox="1">
            <a:spLocks noChangeArrowheads="1"/>
          </p:cNvSpPr>
          <p:nvPr/>
        </p:nvSpPr>
        <p:spPr bwMode="auto">
          <a:xfrm>
            <a:off x="4427538" y="3573463"/>
            <a:ext cx="3097212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Dopo infiniti tentativi si è arrivati ad una soluzione abbastanza stabile….ma quando abbiamo appoggiato le scatolette di alimenti, i </a:t>
            </a:r>
            <a:r>
              <a:rPr lang="it-IT" b="1">
                <a:latin typeface="Calibri" pitchFamily="34" charset="0"/>
              </a:rPr>
              <a:t>biscotti, le arance …I RIPIANI HANNO CEDUTO!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tente\Desktop\foto\042\leggere\DSCN51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792257" y="188640"/>
            <a:ext cx="7179640" cy="5384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5538" name="CasellaDiTesto 3"/>
          <p:cNvSpPr txBox="1">
            <a:spLocks noChangeArrowheads="1"/>
          </p:cNvSpPr>
          <p:nvPr/>
        </p:nvSpPr>
        <p:spPr bwMode="auto">
          <a:xfrm>
            <a:off x="771525" y="5732463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Si è pensato quindi di puntellarli, ma la soluzione andava bene solo al primo piano!</a:t>
            </a:r>
          </a:p>
        </p:txBody>
      </p:sp>
      <p:cxnSp>
        <p:nvCxnSpPr>
          <p:cNvPr id="3" name="Connettore 2 2"/>
          <p:cNvCxnSpPr/>
          <p:nvPr/>
        </p:nvCxnSpPr>
        <p:spPr>
          <a:xfrm>
            <a:off x="1835150" y="3068638"/>
            <a:ext cx="2736850" cy="1296987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C:\Users\Utente\Desktop\foto\042\leggere\DSCN51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60350"/>
            <a:ext cx="4692650" cy="351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CasellaDiTesto 3"/>
          <p:cNvSpPr txBox="1">
            <a:spLocks noChangeArrowheads="1"/>
          </p:cNvSpPr>
          <p:nvPr/>
        </p:nvSpPr>
        <p:spPr bwMode="auto">
          <a:xfrm>
            <a:off x="684213" y="4292600"/>
            <a:ext cx="727233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«Il modello come idea funziona….ma forse non abbiamo usato i materiali adatti! Ci vorrebbe il legno…»</a:t>
            </a:r>
          </a:p>
          <a:p>
            <a:r>
              <a:rPr lang="it-IT" b="1">
                <a:solidFill>
                  <a:srgbClr val="002060"/>
                </a:solidFill>
                <a:latin typeface="Calibri" pitchFamily="34" charset="0"/>
              </a:rPr>
              <a:t>PROPOSTA</a:t>
            </a:r>
          </a:p>
          <a:p>
            <a:r>
              <a:rPr lang="it-IT" b="1">
                <a:solidFill>
                  <a:srgbClr val="002060"/>
                </a:solidFill>
                <a:latin typeface="Calibri" pitchFamily="34" charset="0"/>
              </a:rPr>
              <a:t>Perché non portare il modello da un falegname e farci dare i pezzi che servono per ottenere quello che abbiamo progettato?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tente\Desktop\secon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792163"/>
            <a:ext cx="2808287" cy="4143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027" name="Picture 3" descr="C:\Users\Utente\Desktop\second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4113" y="981075"/>
            <a:ext cx="2398712" cy="3571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67587" name="CasellaDiTesto 3"/>
          <p:cNvSpPr txBox="1">
            <a:spLocks noChangeArrowheads="1"/>
          </p:cNvSpPr>
          <p:nvPr/>
        </p:nvSpPr>
        <p:spPr bwMode="auto">
          <a:xfrm>
            <a:off x="755650" y="5084763"/>
            <a:ext cx="74168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Il giorno successivo un alunno, particolarmente dotato, porta a scuola il progetto elaborato in famiglia con il contributo di tutti quanti: «dovevo trovare una soluzione al problema mensole…»il progetto è corredato da un modellino. Il progetto è stato descritto in modo dettagliato e preciso ai compagni  che l’hanno ritenuta una buona idea.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 descr="C:\Users\Utente\Desktop\foto\043\DSCN51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0"/>
            <a:ext cx="6780212" cy="50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CasellaDiTesto 4"/>
          <p:cNvSpPr txBox="1">
            <a:spLocks noChangeArrowheads="1"/>
          </p:cNvSpPr>
          <p:nvPr/>
        </p:nvSpPr>
        <p:spPr bwMode="auto">
          <a:xfrm>
            <a:off x="827088" y="5445125"/>
            <a:ext cx="7489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L’interesse  dimostrato è stato molto apprezzato dalla famiglia che si è divertita  nell’ assistere  alle discussioni con il fratello maggiore …per trovare una soluzione.</a:t>
            </a:r>
          </a:p>
        </p:txBody>
      </p:sp>
      <p:sp>
        <p:nvSpPr>
          <p:cNvPr id="68611" name="CasellaDiTesto 6"/>
          <p:cNvSpPr txBox="1">
            <a:spLocks noChangeArrowheads="1"/>
          </p:cNvSpPr>
          <p:nvPr/>
        </p:nvSpPr>
        <p:spPr bwMode="auto">
          <a:xfrm>
            <a:off x="2124075" y="4005263"/>
            <a:ext cx="3960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chemeClr val="bg1"/>
                </a:solidFill>
                <a:latin typeface="Calibri" pitchFamily="34" charset="0"/>
              </a:rPr>
              <a:t>IL MODELLO</a:t>
            </a:r>
          </a:p>
        </p:txBody>
      </p:sp>
      <p:cxnSp>
        <p:nvCxnSpPr>
          <p:cNvPr id="3" name="Connettore 2 2"/>
          <p:cNvCxnSpPr/>
          <p:nvPr/>
        </p:nvCxnSpPr>
        <p:spPr>
          <a:xfrm flipH="1">
            <a:off x="5724525" y="620713"/>
            <a:ext cx="1439863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CasellaDiTesto 4"/>
          <p:cNvSpPr txBox="1">
            <a:spLocks noChangeArrowheads="1"/>
          </p:cNvSpPr>
          <p:nvPr/>
        </p:nvSpPr>
        <p:spPr bwMode="auto">
          <a:xfrm>
            <a:off x="611188" y="549275"/>
            <a:ext cx="7848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La maestra ha portato il modello «buone idee» dal falegname e il 17 marzo…</a:t>
            </a:r>
          </a:p>
          <a:p>
            <a:r>
              <a:rPr lang="it-IT">
                <a:latin typeface="Calibri" pitchFamily="34" charset="0"/>
              </a:rPr>
              <a:t>Arriva il falegname con i singoli pezzi che vengono montati con l’aiuto dei bambini</a:t>
            </a:r>
          </a:p>
        </p:txBody>
      </p:sp>
      <p:pic>
        <p:nvPicPr>
          <p:cNvPr id="1026" name="Picture 2" descr="C:\Users\Utente\Desktop\foto\leggere\DSCN5185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55509" y="1627700"/>
            <a:ext cx="4128459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7" name="Picture 3" descr="C:\Users\Utente\Desktop\foto\leggere\DSCN5186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510771" y="1691144"/>
            <a:ext cx="4045333" cy="3034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9636" name="CasellaDiTesto 5"/>
          <p:cNvSpPr txBox="1">
            <a:spLocks noChangeArrowheads="1"/>
          </p:cNvSpPr>
          <p:nvPr/>
        </p:nvSpPr>
        <p:spPr bwMode="auto">
          <a:xfrm>
            <a:off x="611188" y="5229225"/>
            <a:ext cx="7345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Sono tutti molto attenti e controllano stupiti  che è proprio il modello che loro avevano costruito in cartone…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C:\Users\Utente\Desktop\foto\leggere\DSCN51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33375"/>
            <a:ext cx="3335338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3" descr="C:\Users\Utente\Desktop\foto\leggere\DSCN51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58763"/>
            <a:ext cx="3479800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4" descr="C:\Users\Utente\Desktop\foto\leggere\DSCN519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3122613"/>
            <a:ext cx="345598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5" descr="C:\Users\Utente\Desktop\foto\leggere\DSCN519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3122613"/>
            <a:ext cx="34575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CasellaDiTesto 3"/>
          <p:cNvSpPr txBox="1">
            <a:spLocks noChangeArrowheads="1"/>
          </p:cNvSpPr>
          <p:nvPr/>
        </p:nvSpPr>
        <p:spPr bwMode="auto">
          <a:xfrm>
            <a:off x="755650" y="6165850"/>
            <a:ext cx="7151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Collaborano al montaggio e intanto osservano ….ci sono chiodi lunghi che sembrano viti, il falegname usa un avvitatore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C:\Users\Utente\Desktop\foto\leggere\DSCN51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763" y="620713"/>
            <a:ext cx="345598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Picture 3" descr="C:\Users\Utente\Desktop\foto\leggere\DSCN51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20713"/>
            <a:ext cx="34559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CasellaDiTesto 3"/>
          <p:cNvSpPr txBox="1">
            <a:spLocks noChangeArrowheads="1"/>
          </p:cNvSpPr>
          <p:nvPr/>
        </p:nvSpPr>
        <p:spPr bwMode="auto">
          <a:xfrm>
            <a:off x="539750" y="3429000"/>
            <a:ext cx="7777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Il modello in legno profuma anche….di legno, è buono, però è meglio controllare che le mensole siano stabili…infatti una si muove «bisogna controllare»</a:t>
            </a:r>
          </a:p>
        </p:txBody>
      </p:sp>
      <p:pic>
        <p:nvPicPr>
          <p:cNvPr id="71684" name="Picture 4" descr="C:\Users\Utente\Desktop\foto\leggere\DSCN52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4221163"/>
            <a:ext cx="3384550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C:\Users\Utente\Desktop\foto\leggere\DSCN52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33607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3" descr="C:\Users\Utente\Desktop\foto\leggere\DSCN52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503238"/>
            <a:ext cx="360045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4" descr="C:\Users\Utente\Desktop\foto\leggere\DSCN52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175" y="3429000"/>
            <a:ext cx="32639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8" name="CasellaDiTesto 3"/>
          <p:cNvSpPr txBox="1">
            <a:spLocks noChangeArrowheads="1"/>
          </p:cNvSpPr>
          <p:nvPr/>
        </p:nvSpPr>
        <p:spPr bwMode="auto">
          <a:xfrm>
            <a:off x="3851275" y="3357563"/>
            <a:ext cx="4608513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 bambini chiedono spiegazioni sul tipo di materiale: » Si vedono tanti strati di legno, perché?», «perché la piramide non ha la punta?»</a:t>
            </a:r>
          </a:p>
          <a:p>
            <a:r>
              <a:rPr lang="it-IT">
                <a:latin typeface="Calibri" pitchFamily="34" charset="0"/>
              </a:rPr>
              <a:t>Imparano che ci sono modifiche dovute a problemi di sicurezza « se ci fosse la punta qualcuno potrebbe farsi male….questo tipo di legno si chiama multistrato»…» </a:t>
            </a:r>
          </a:p>
          <a:p>
            <a:r>
              <a:rPr lang="it-IT">
                <a:latin typeface="Calibri" pitchFamily="34" charset="0"/>
              </a:rPr>
              <a:t>Osserva una alunna:»se fosse legno sottile non si potrebbero avvitare quei lunghi chiodi, il legno si romperebbe»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asellaDiTesto 3"/>
          <p:cNvSpPr txBox="1">
            <a:spLocks noChangeArrowheads="1"/>
          </p:cNvSpPr>
          <p:nvPr/>
        </p:nvSpPr>
        <p:spPr bwMode="auto">
          <a:xfrm>
            <a:off x="323850" y="115888"/>
            <a:ext cx="7272338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rgbClr val="FF0000"/>
                </a:solidFill>
                <a:latin typeface="Calibri" pitchFamily="34" charset="0"/>
              </a:rPr>
              <a:t>OCCORRE CAPIRE COSA SI INTENDE PER DIMENSIONE, QUINDI SI TORNA AL PROBLEMA INIZIALE: TROVARE LA DIFFERENZA TRA LA PIRAMIDE «OGGETTO» E LA PIRAMIDE  «FOGLIO»</a:t>
            </a:r>
          </a:p>
          <a:p>
            <a:endParaRPr lang="it-IT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it-IT">
                <a:latin typeface="Calibri" pitchFamily="34" charset="0"/>
              </a:rPr>
              <a:t>….</a:t>
            </a:r>
            <a:r>
              <a:rPr lang="it-IT" sz="2400">
                <a:latin typeface="Calibri" pitchFamily="34" charset="0"/>
              </a:rPr>
              <a:t>la piramide è diversa dal foglio perché il foglio è solo un triangolo…</a:t>
            </a:r>
          </a:p>
          <a:p>
            <a:r>
              <a:rPr lang="it-IT" sz="2400">
                <a:latin typeface="Calibri" pitchFamily="34" charset="0"/>
              </a:rPr>
              <a:t>La piramide è rigida, il foglio no…</a:t>
            </a:r>
          </a:p>
          <a:p>
            <a:r>
              <a:rPr lang="it-IT" sz="2400">
                <a:latin typeface="Calibri" pitchFamily="34" charset="0"/>
              </a:rPr>
              <a:t>Il foglio è piatto, la piramide è alta…</a:t>
            </a:r>
          </a:p>
          <a:p>
            <a:r>
              <a:rPr lang="it-IT" sz="2400">
                <a:latin typeface="Calibri" pitchFamily="34" charset="0"/>
              </a:rPr>
              <a:t>La piramide non si può piegare, il foglio sì..</a:t>
            </a:r>
          </a:p>
          <a:p>
            <a:r>
              <a:rPr lang="it-IT" sz="2400">
                <a:latin typeface="Calibri" pitchFamily="34" charset="0"/>
              </a:rPr>
              <a:t>La piramide sta in piedi, il foglio no…</a:t>
            </a:r>
          </a:p>
          <a:p>
            <a:endParaRPr lang="it-IT" sz="2400">
              <a:latin typeface="Calibri" pitchFamily="34" charset="0"/>
            </a:endParaRPr>
          </a:p>
          <a:p>
            <a:r>
              <a:rPr lang="it-IT">
                <a:solidFill>
                  <a:srgbClr val="FF0000"/>
                </a:solidFill>
                <a:latin typeface="Calibri" pitchFamily="34" charset="0"/>
              </a:rPr>
              <a:t>NELL’AULA CI SONO COSE COME IL FOGLIO?</a:t>
            </a:r>
          </a:p>
          <a:p>
            <a:endParaRPr lang="it-IT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it-IT">
                <a:latin typeface="Calibri" pitchFamily="34" charset="0"/>
              </a:rPr>
              <a:t>….le piastrelle del pavimento…i cartelloni appesi…</a:t>
            </a:r>
          </a:p>
          <a:p>
            <a:r>
              <a:rPr lang="it-IT">
                <a:latin typeface="Calibri" pitchFamily="34" charset="0"/>
              </a:rPr>
              <a:t>QUANTE DIMENSIONI VEDETE? …2…, </a:t>
            </a:r>
          </a:p>
          <a:p>
            <a:r>
              <a:rPr lang="it-IT">
                <a:latin typeface="Calibri" pitchFamily="34" charset="0"/>
              </a:rPr>
              <a:t>MA IN REALTA’  I BAMBINI INDICANO LO SPAZIO OCCUPATO COME SUPERFICIE,  QUINDI OCCORRE  RICERCARE IL SIGNIFICATO DI </a:t>
            </a:r>
            <a:r>
              <a:rPr lang="it-IT" b="1">
                <a:latin typeface="Calibri" pitchFamily="34" charset="0"/>
              </a:rPr>
              <a:t>DIMENSIONE</a:t>
            </a:r>
            <a:r>
              <a:rPr lang="it-IT">
                <a:latin typeface="Calibri" pitchFamily="34" charset="0"/>
              </a:rPr>
              <a:t> ( ASTRAZIONE) attraverso un’attività di esplorazione dell’ambiente circostante.</a:t>
            </a:r>
          </a:p>
          <a:p>
            <a:endParaRPr lang="it-IT">
              <a:latin typeface="Calibri" pitchFamily="34" charset="0"/>
            </a:endParaRPr>
          </a:p>
          <a:p>
            <a:endParaRPr lang="it-IT">
              <a:latin typeface="Calibri" pitchFamily="34" charset="0"/>
            </a:endParaRPr>
          </a:p>
          <a:p>
            <a:endParaRPr lang="it-IT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CasellaDiTesto 3"/>
          <p:cNvSpPr txBox="1">
            <a:spLocks noChangeArrowheads="1"/>
          </p:cNvSpPr>
          <p:nvPr/>
        </p:nvSpPr>
        <p:spPr bwMode="auto">
          <a:xfrm>
            <a:off x="468313" y="476250"/>
            <a:ext cx="6911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 Alcuni sono interessati a scoprire  e domandano :«Come hai fatto a costruire il triangolo di legno? Noi abbiamo usato la simmetria e tu?»</a:t>
            </a:r>
          </a:p>
          <a:p>
            <a:r>
              <a:rPr lang="it-IT">
                <a:latin typeface="Calibri" pitchFamily="34" charset="0"/>
              </a:rPr>
              <a:t>Il falegname Giancarlo dimostra come ha fatto e mentre lavora spiega…</a:t>
            </a:r>
          </a:p>
        </p:txBody>
      </p:sp>
      <p:pic>
        <p:nvPicPr>
          <p:cNvPr id="73730" name="Picture 2" descr="C:\Users\Utente\Desktop\foto\leggere\DSCN52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557338"/>
            <a:ext cx="3335337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 descr="C:\Users\Utente\Desktop\foto\leggere\DSCN52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412875"/>
            <a:ext cx="3240087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4" descr="C:\Users\Utente\Desktop\foto\leggere\DSCN52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149725"/>
            <a:ext cx="3335337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5" descr="C:\Users\Utente\Desktop\foto\leggere\DSCN52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900488"/>
            <a:ext cx="3384550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CasellaDiTesto 4"/>
          <p:cNvSpPr txBox="1">
            <a:spLocks noChangeArrowheads="1"/>
          </p:cNvSpPr>
          <p:nvPr/>
        </p:nvSpPr>
        <p:spPr bwMode="auto">
          <a:xfrm>
            <a:off x="636588" y="80963"/>
            <a:ext cx="748823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solidFill>
                  <a:srgbClr val="002060"/>
                </a:solidFill>
                <a:latin typeface="Calibri" pitchFamily="34" charset="0"/>
              </a:rPr>
              <a:t>ORA PROVIAMO NOI DA SOLI  CON IL MODO DEL FALEGNAME</a:t>
            </a:r>
          </a:p>
          <a:p>
            <a:endParaRPr lang="it-IT">
              <a:latin typeface="Calibri" pitchFamily="34" charset="0"/>
            </a:endParaRPr>
          </a:p>
          <a:p>
            <a:r>
              <a:rPr lang="it-IT">
                <a:latin typeface="Calibri" pitchFamily="34" charset="0"/>
              </a:rPr>
              <a:t>Si impegnano  molto , suddivisi in due gruppi ottengono un triangolo, ma per essere sicuri  che non sia «storto» alla fine piegano le parti per vedere se le parti combaciano</a:t>
            </a:r>
          </a:p>
        </p:txBody>
      </p:sp>
      <p:pic>
        <p:nvPicPr>
          <p:cNvPr id="74754" name="Picture 2" descr="C:\Users\Utente\Desktop\foto\leggere\DSCN52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164782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 descr="C:\Users\Utente\Desktop\foto\leggere\DSCN52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9913" y="155733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4" descr="C:\Users\Utente\Desktop\foto\leggere\DSCN52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550" y="422116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 descr="C:\Users\Utente\Desktop\foto\leggere\DSCN52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93382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tente\Desktop\foto\leggere\DSCN5226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763688" y="548680"/>
            <a:ext cx="5904656" cy="442849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75778" name="CasellaDiTesto 3"/>
          <p:cNvSpPr txBox="1">
            <a:spLocks noChangeArrowheads="1"/>
          </p:cNvSpPr>
          <p:nvPr/>
        </p:nvSpPr>
        <p:spPr bwMode="auto">
          <a:xfrm>
            <a:off x="1547813" y="5661025"/>
            <a:ext cx="6119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 Si ricordano le varie fasi  e maneggiano il metro con una certa abilità ….alla fine controllano: Perfetto!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CasellaDiTesto 3"/>
          <p:cNvSpPr txBox="1">
            <a:spLocks noChangeArrowheads="1"/>
          </p:cNvSpPr>
          <p:nvPr/>
        </p:nvSpPr>
        <p:spPr bwMode="auto">
          <a:xfrm>
            <a:off x="395288" y="158750"/>
            <a:ext cx="72723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Naturalmente la piramide  di legno viene misurata, accarezzata, annusata : si scoprono gli </a:t>
            </a:r>
            <a:r>
              <a:rPr lang="it-IT" b="1">
                <a:latin typeface="Calibri" pitchFamily="34" charset="0"/>
              </a:rPr>
              <a:t>ANGOLI, </a:t>
            </a:r>
            <a:r>
              <a:rPr lang="it-IT">
                <a:latin typeface="Calibri" pitchFamily="34" charset="0"/>
              </a:rPr>
              <a:t>sono </a:t>
            </a:r>
            <a:r>
              <a:rPr lang="it-IT" b="1">
                <a:latin typeface="Calibri" pitchFamily="34" charset="0"/>
              </a:rPr>
              <a:t>SMUSSATI</a:t>
            </a:r>
            <a:r>
              <a:rPr lang="it-IT">
                <a:latin typeface="Calibri" pitchFamily="34" charset="0"/>
              </a:rPr>
              <a:t>, gli angoli dei banchi no ( infatti se ci sbatti ti fai male)</a:t>
            </a:r>
          </a:p>
        </p:txBody>
      </p:sp>
      <p:pic>
        <p:nvPicPr>
          <p:cNvPr id="76802" name="Picture 2" descr="C:\Users\Utente\Desktop\foto\leggere\DSCN52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25" y="984250"/>
            <a:ext cx="333057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 descr="C:\Users\Utente\Desktop\foto\leggere\DSCN52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862013"/>
            <a:ext cx="3341687" cy="250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4" descr="C:\Users\Utente\Desktop\foto\leggere\DSCN52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888" y="3810000"/>
            <a:ext cx="3311525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CasellaDiTesto 4"/>
          <p:cNvSpPr txBox="1">
            <a:spLocks noChangeArrowheads="1"/>
          </p:cNvSpPr>
          <p:nvPr/>
        </p:nvSpPr>
        <p:spPr bwMode="auto">
          <a:xfrm>
            <a:off x="4427538" y="3482975"/>
            <a:ext cx="3636962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Si controllano le misure: </a:t>
            </a:r>
            <a:r>
              <a:rPr lang="it-IT" b="1">
                <a:latin typeface="Calibri" pitchFamily="34" charset="0"/>
              </a:rPr>
              <a:t>altezza </a:t>
            </a:r>
            <a:r>
              <a:rPr lang="it-IT">
                <a:latin typeface="Calibri" pitchFamily="34" charset="0"/>
              </a:rPr>
              <a:t>158 cm,</a:t>
            </a:r>
            <a:r>
              <a:rPr lang="it-IT" b="1">
                <a:latin typeface="Calibri" pitchFamily="34" charset="0"/>
              </a:rPr>
              <a:t> larghezza </a:t>
            </a:r>
            <a:r>
              <a:rPr lang="it-IT">
                <a:latin typeface="Calibri" pitchFamily="34" charset="0"/>
              </a:rPr>
              <a:t>137 cm, </a:t>
            </a:r>
            <a:r>
              <a:rPr lang="it-IT" b="1">
                <a:latin typeface="Calibri" pitchFamily="34" charset="0"/>
              </a:rPr>
              <a:t>profondità</a:t>
            </a:r>
            <a:r>
              <a:rPr lang="it-IT">
                <a:latin typeface="Calibri" pitchFamily="34" charset="0"/>
              </a:rPr>
              <a:t> mensole 25 cm ( verificano  che la piramide ha quasi le stesse misure del loro modello.</a:t>
            </a:r>
          </a:p>
          <a:p>
            <a:r>
              <a:rPr lang="it-IT" b="1">
                <a:latin typeface="Calibri" pitchFamily="34" charset="0"/>
              </a:rPr>
              <a:t>COSA CAMBIA?</a:t>
            </a:r>
          </a:p>
          <a:p>
            <a:r>
              <a:rPr lang="it-IT">
                <a:latin typeface="Calibri" pitchFamily="34" charset="0"/>
              </a:rPr>
              <a:t>La lunghezza: seconda mensola 117 cm, terza 96 cm, quarta 78, quinta 55, sesta 36. </a:t>
            </a:r>
            <a:r>
              <a:rPr lang="it-IT">
                <a:solidFill>
                  <a:srgbClr val="002060"/>
                </a:solidFill>
                <a:latin typeface="Calibri" pitchFamily="34" charset="0"/>
              </a:rPr>
              <a:t>Perché la mensola n.1 non la misurate? </a:t>
            </a:r>
            <a:r>
              <a:rPr lang="it-IT">
                <a:latin typeface="Calibri" pitchFamily="34" charset="0"/>
              </a:rPr>
              <a:t>«Ma perché corrisponde alla base!»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CasellaDiTesto 3"/>
          <p:cNvSpPr txBox="1">
            <a:spLocks noChangeArrowheads="1"/>
          </p:cNvSpPr>
          <p:nvPr/>
        </p:nvSpPr>
        <p:spPr bwMode="auto">
          <a:xfrm>
            <a:off x="395288" y="476250"/>
            <a:ext cx="78486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Ai bambini viene richiesto di disegnare, individualmente, un triangolo su foglio bianco alla «maniera del falegname»</a:t>
            </a:r>
          </a:p>
          <a:p>
            <a:r>
              <a:rPr lang="it-IT">
                <a:latin typeface="Calibri" pitchFamily="34" charset="0"/>
              </a:rPr>
              <a:t>Per farlo occorre avere bene in mente le sequenze, per alcuni è molto semplice, per altri emergono difficoltà nel pianificare le azioni ( prima….dopo…infine), comunque tutti ci provano, qualcuno spiega come ha fatto:</a:t>
            </a:r>
          </a:p>
        </p:txBody>
      </p:sp>
      <p:pic>
        <p:nvPicPr>
          <p:cNvPr id="77826" name="Picture 2" descr="C:\Users\Utente\Desktop\secon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463" y="1960563"/>
            <a:ext cx="6826250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C:\Users\Utente\Desktop\secon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76250"/>
            <a:ext cx="60388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CasellaDiTesto 3"/>
          <p:cNvSpPr txBox="1">
            <a:spLocks noChangeArrowheads="1"/>
          </p:cNvSpPr>
          <p:nvPr/>
        </p:nvSpPr>
        <p:spPr bwMode="auto">
          <a:xfrm>
            <a:off x="611188" y="292100"/>
            <a:ext cx="7489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Un gruppetto ha scritto insieme al computer</a:t>
            </a:r>
          </a:p>
        </p:txBody>
      </p:sp>
      <p:pic>
        <p:nvPicPr>
          <p:cNvPr id="78851" name="Picture 3" descr="C:\Users\Utente\Desktop\secon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2133600"/>
            <a:ext cx="35115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CasellaDiTesto 4"/>
          <p:cNvSpPr txBox="1">
            <a:spLocks noChangeArrowheads="1"/>
          </p:cNvSpPr>
          <p:nvPr/>
        </p:nvSpPr>
        <p:spPr bwMode="auto">
          <a:xfrm>
            <a:off x="612775" y="3357563"/>
            <a:ext cx="4176713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Il lavoro sul quaderno.  </a:t>
            </a:r>
          </a:p>
          <a:p>
            <a:r>
              <a:rPr lang="it-IT">
                <a:latin typeface="Calibri" pitchFamily="34" charset="0"/>
              </a:rPr>
              <a:t>I bambini hanno riconosciuto i lati, l’altezza, la base, i vertici ( con il dito hanno percorso il contorno e capito che ad un certo punto si cambia dirazione:</a:t>
            </a:r>
            <a:r>
              <a:rPr lang="it-IT" b="1">
                <a:latin typeface="Calibri" pitchFamily="34" charset="0"/>
              </a:rPr>
              <a:t>quando si cambia direzione lì c’è un angolo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CasellaDiTesto 3"/>
          <p:cNvSpPr txBox="1">
            <a:spLocks noChangeArrowheads="1"/>
          </p:cNvSpPr>
          <p:nvPr/>
        </p:nvSpPr>
        <p:spPr bwMode="auto">
          <a:xfrm>
            <a:off x="684213" y="404813"/>
            <a:ext cx="72723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FASE DI RIELABORAZIONE DEL PERCORSO SVOLTO ATTRAVERSO LE IMMAGINI…obiettivo focalizzare l’attenzione sui processi che hanno portato  proprio a quella soluzione</a:t>
            </a:r>
          </a:p>
        </p:txBody>
      </p:sp>
      <p:pic>
        <p:nvPicPr>
          <p:cNvPr id="79874" name="Picture 2" descr="C:\Users\Utente\Desktop\foto\045\LEGGERE\DSCN52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41287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 descr="C:\Users\Utente\Desktop\foto\045\LEGGERE\DSCN52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4988" y="1143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Picture 4" descr="C:\Users\Utente\Desktop\foto\045\LEGGERE\DSCN52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393382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CasellaDiTesto 4"/>
          <p:cNvSpPr txBox="1">
            <a:spLocks noChangeArrowheads="1"/>
          </p:cNvSpPr>
          <p:nvPr/>
        </p:nvSpPr>
        <p:spPr bwMode="auto">
          <a:xfrm>
            <a:off x="4319588" y="4076700"/>
            <a:ext cx="3852862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In questa occasione anche gli alunni che durante il lavoro talvolta apparivano «gregari» rispetto al gruppo, intervengono con buone descrizioni e rivelano di aver acquisito  conoscenze…</a:t>
            </a:r>
          </a:p>
          <a:p>
            <a:r>
              <a:rPr lang="it-IT">
                <a:latin typeface="Calibri" pitchFamily="34" charset="0"/>
              </a:rPr>
              <a:t>Entrano in gioco contemporaneamente risorse conoscitive e strutture di pensiero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CasellaDiTesto 3"/>
          <p:cNvSpPr txBox="1">
            <a:spLocks noChangeArrowheads="1"/>
          </p:cNvSpPr>
          <p:nvPr/>
        </p:nvSpPr>
        <p:spPr bwMode="auto">
          <a:xfrm>
            <a:off x="468313" y="260350"/>
            <a:ext cx="7632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i="1">
                <a:latin typeface="Calibri" pitchFamily="34" charset="0"/>
              </a:rPr>
              <a:t> allora provate a scrivere «COSA AVETE IMPARATO»</a:t>
            </a:r>
          </a:p>
        </p:txBody>
      </p:sp>
      <p:pic>
        <p:nvPicPr>
          <p:cNvPr id="80898" name="Picture 2" descr="C:\Users\Utente\Desktop\foto\045\LEGGERE\DSCN52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98107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CasellaDiTesto 4"/>
          <p:cNvSpPr txBox="1">
            <a:spLocks noChangeArrowheads="1"/>
          </p:cNvSpPr>
          <p:nvPr/>
        </p:nvSpPr>
        <p:spPr bwMode="auto">
          <a:xfrm>
            <a:off x="3924300" y="981075"/>
            <a:ext cx="36718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Il lavoro viene svolto individualmente:  riportiamo alcuni esempi senza correzioni ortografiche ( scrittura spontanea)</a:t>
            </a:r>
          </a:p>
        </p:txBody>
      </p:sp>
      <p:sp>
        <p:nvSpPr>
          <p:cNvPr id="80900" name="CasellaDiTesto 5"/>
          <p:cNvSpPr txBox="1">
            <a:spLocks noChangeArrowheads="1"/>
          </p:cNvSpPr>
          <p:nvPr/>
        </p:nvSpPr>
        <p:spPr bwMode="auto">
          <a:xfrm>
            <a:off x="3924300" y="2708275"/>
            <a:ext cx="453548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…o imparato dimensioni, se devo misurare appogio il rigello e lo sposto,o imparato le forme giometriche, a fare un triangolo sensa la simmetria, o imparato il vertice e il lato e la base, non sapevo il 3D che vuol dire 3 dimensioni cioè altezza lunghezza spessore</a:t>
            </a:r>
          </a:p>
          <a:p>
            <a:r>
              <a:rPr lang="it-IT">
                <a:latin typeface="Calibri" pitchFamily="34" charset="0"/>
              </a:rPr>
              <a:t>Alessandro L.</a:t>
            </a:r>
          </a:p>
          <a:p>
            <a:endParaRPr lang="it-IT">
              <a:latin typeface="Calibri" pitchFamily="34" charset="0"/>
            </a:endParaRPr>
          </a:p>
          <a:p>
            <a:r>
              <a:rPr lang="it-IT">
                <a:latin typeface="Calibri" pitchFamily="34" charset="0"/>
              </a:rPr>
              <a:t>…ho imparato le dimensioni, a misurare con il metro, a riconoscere a fare la piramide…parole nuove come dimensioni, scaffali,ripiani, ho fatto su un foglio un triangolo…</a:t>
            </a:r>
          </a:p>
          <a:p>
            <a:endParaRPr lang="it-IT">
              <a:latin typeface="Calibri" pitchFamily="34" charset="0"/>
            </a:endParaRPr>
          </a:p>
        </p:txBody>
      </p:sp>
      <p:sp>
        <p:nvSpPr>
          <p:cNvPr id="80901" name="CasellaDiTesto 6"/>
          <p:cNvSpPr txBox="1">
            <a:spLocks noChangeArrowheads="1"/>
          </p:cNvSpPr>
          <p:nvPr/>
        </p:nvSpPr>
        <p:spPr bwMode="auto">
          <a:xfrm>
            <a:off x="468313" y="3644900"/>
            <a:ext cx="3240087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Ho imparato: a misurare, metto il metro sopra un foglio, scelgo il numero che voglio e faccio una tacca poi metto lo zero all’inizio della tacchetta, poi abbiamo notato che nei ripiani ci sono delle righe che ti fanno capire come è fatto il legno.</a:t>
            </a:r>
          </a:p>
          <a:p>
            <a:r>
              <a:rPr lang="it-IT">
                <a:latin typeface="Calibri" pitchFamily="34" charset="0"/>
              </a:rPr>
              <a:t>Michele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CasellaDiTesto 3"/>
          <p:cNvSpPr txBox="1">
            <a:spLocks noChangeArrowheads="1"/>
          </p:cNvSpPr>
          <p:nvPr/>
        </p:nvSpPr>
        <p:spPr bwMode="auto">
          <a:xfrm>
            <a:off x="395288" y="333375"/>
            <a:ext cx="8748712" cy="646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…o imparato le dimenzioni a misurare a conoscere le vorme giometriche.</a:t>
            </a:r>
          </a:p>
          <a:p>
            <a:r>
              <a:rPr lang="it-IT">
                <a:latin typeface="Calibri" pitchFamily="34" charset="0"/>
              </a:rPr>
              <a:t>Antonella</a:t>
            </a:r>
          </a:p>
          <a:p>
            <a:r>
              <a:rPr lang="it-IT">
                <a:latin typeface="Calibri" pitchFamily="34" charset="0"/>
              </a:rPr>
              <a:t>…ho imparato le dimensioni cioè l’altezza, larghezza, ho imparato a misurare  metto il metro a 0 traccio la riga, come si fa a disegnare un triangolo bene, ho imparato che per risolvere un problema ci sono tanti modi, anche tirare fuori dal foglio e far diventare una cosa a 3 D una cosa piatta.</a:t>
            </a:r>
          </a:p>
          <a:p>
            <a:r>
              <a:rPr lang="it-IT">
                <a:latin typeface="Calibri" pitchFamily="34" charset="0"/>
              </a:rPr>
              <a:t>Marta</a:t>
            </a:r>
          </a:p>
          <a:p>
            <a:r>
              <a:rPr lang="it-IT">
                <a:latin typeface="Calibri" pitchFamily="34" charset="0"/>
              </a:rPr>
              <a:t>…dimensioni misurare figure giometriche</a:t>
            </a:r>
          </a:p>
          <a:p>
            <a:r>
              <a:rPr lang="it-IT">
                <a:latin typeface="Calibri" pitchFamily="34" charset="0"/>
              </a:rPr>
              <a:t>Come si mettono i ripiani.</a:t>
            </a:r>
          </a:p>
          <a:p>
            <a:r>
              <a:rPr lang="it-IT">
                <a:latin typeface="Calibri" pitchFamily="34" charset="0"/>
              </a:rPr>
              <a:t>Edoardo</a:t>
            </a:r>
          </a:p>
          <a:p>
            <a:r>
              <a:rPr lang="it-IT">
                <a:latin typeface="Calibri" pitchFamily="34" charset="0"/>
              </a:rPr>
              <a:t>Ho imparato:</a:t>
            </a:r>
          </a:p>
          <a:p>
            <a:r>
              <a:rPr lang="it-IT">
                <a:latin typeface="Calibri" pitchFamily="34" charset="0"/>
              </a:rPr>
              <a:t>Tutte le dimensioni, a misurare, a fare un progetto, a disegnare un triangolo senza la simmetria, risolvere problemi, realizzare un progetto, cosa sono le dimensioni la lunghezza, altezza,profondità, spessore il vertice e la base.</a:t>
            </a:r>
          </a:p>
          <a:p>
            <a:r>
              <a:rPr lang="it-IT">
                <a:latin typeface="Calibri" pitchFamily="34" charset="0"/>
              </a:rPr>
              <a:t>Andrea</a:t>
            </a:r>
          </a:p>
          <a:p>
            <a:r>
              <a:rPr lang="it-IT">
                <a:latin typeface="Calibri" pitchFamily="34" charset="0"/>
              </a:rPr>
              <a:t>Ho imparato a misurare e fare una piramide che devi prendere un foglio di carta e poi misurarlo con un metro e poi lo metti sul cartone e ti viene un triangolo perfetto.</a:t>
            </a:r>
          </a:p>
          <a:p>
            <a:endParaRPr lang="it-IT">
              <a:latin typeface="Calibri" pitchFamily="34" charset="0"/>
            </a:endParaRPr>
          </a:p>
          <a:p>
            <a:r>
              <a:rPr lang="it-IT">
                <a:latin typeface="Calibri" pitchFamily="34" charset="0"/>
              </a:rPr>
              <a:t>…ho imparato a intervenire</a:t>
            </a:r>
          </a:p>
          <a:p>
            <a:r>
              <a:rPr lang="it-IT">
                <a:latin typeface="Calibri" pitchFamily="34" charset="0"/>
              </a:rPr>
              <a:t>Greta</a:t>
            </a:r>
          </a:p>
          <a:p>
            <a:r>
              <a:rPr lang="it-IT">
                <a:latin typeface="Calibri" pitchFamily="34" charset="0"/>
              </a:rPr>
              <a:t>…o imparato se devo misurare apoggio il metro e traccio la riga o imparato da un progetto a quello vero…</a:t>
            </a:r>
          </a:p>
          <a:p>
            <a:r>
              <a:rPr lang="it-IT">
                <a:latin typeface="Calibri" pitchFamily="34" charset="0"/>
              </a:rPr>
              <a:t>Mattia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CasellaDiTesto 3"/>
          <p:cNvSpPr txBox="1">
            <a:spLocks noChangeArrowheads="1"/>
          </p:cNvSpPr>
          <p:nvPr/>
        </p:nvSpPr>
        <p:spPr bwMode="auto">
          <a:xfrm>
            <a:off x="611188" y="404813"/>
            <a:ext cx="65532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Ho imparato ad costruire un triangolo senza usare la simmetria . Ho conosciuto le parti del triangolo che sono vertici, altezza e lunghezza.</a:t>
            </a:r>
          </a:p>
          <a:p>
            <a:r>
              <a:rPr lang="it-IT">
                <a:latin typeface="Calibri" pitchFamily="34" charset="0"/>
              </a:rPr>
              <a:t>Emanuele</a:t>
            </a:r>
          </a:p>
          <a:p>
            <a:r>
              <a:rPr lang="it-IT">
                <a:latin typeface="Calibri" pitchFamily="34" charset="0"/>
              </a:rPr>
              <a:t>…ho imparato che non c’è un solo modo per fare le cose difficili…</a:t>
            </a:r>
          </a:p>
          <a:p>
            <a:r>
              <a:rPr lang="it-IT">
                <a:latin typeface="Calibri" pitchFamily="34" charset="0"/>
              </a:rPr>
              <a:t>Matteo</a:t>
            </a:r>
          </a:p>
        </p:txBody>
      </p:sp>
      <p:pic>
        <p:nvPicPr>
          <p:cNvPr id="82946" name="Picture 2" descr="C:\Users\Utente\Desktop\foto\047\DSCN52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328863"/>
            <a:ext cx="568801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CasellaDiTesto 2"/>
          <p:cNvSpPr txBox="1">
            <a:spLocks noChangeArrowheads="1"/>
          </p:cNvSpPr>
          <p:nvPr/>
        </p:nvSpPr>
        <p:spPr bwMode="auto">
          <a:xfrm>
            <a:off x="6300788" y="2565400"/>
            <a:ext cx="23034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A lavoro ultimato si mettono gli alimenti al posto giusto….per la carne che si fa?</a:t>
            </a:r>
          </a:p>
          <a:p>
            <a:r>
              <a:rPr lang="it-IT">
                <a:latin typeface="Calibri" pitchFamily="34" charset="0"/>
              </a:rPr>
              <a:t>«non possiamo usare quella vera , poi puzza…dobbiamo trovare quei giochi per cani…tipo bistecca o pollo di plastica!</a:t>
            </a:r>
          </a:p>
          <a:p>
            <a:r>
              <a:rPr lang="it-IT">
                <a:latin typeface="Calibri" pitchFamily="34" charset="0"/>
              </a:rPr>
              <a:t>Intanto c’è già un maialino….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Immagin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260350"/>
            <a:ext cx="4068762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CasellaDiTesto 5"/>
          <p:cNvSpPr txBox="1">
            <a:spLocks noChangeArrowheads="1"/>
          </p:cNvSpPr>
          <p:nvPr/>
        </p:nvSpPr>
        <p:spPr bwMode="auto">
          <a:xfrm>
            <a:off x="228600" y="3789363"/>
            <a:ext cx="8051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…il foglio è come la piastrella… i cartelloni…se percorro il bordo con il dito trovo le dimensioni?</a:t>
            </a:r>
          </a:p>
        </p:txBody>
      </p:sp>
      <p:pic>
        <p:nvPicPr>
          <p:cNvPr id="19459" name="Immagin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68300"/>
            <a:ext cx="3779838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 descr="C:\Users\Utente\Desktop\foto\047\DSCN52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1638" y="-301625"/>
            <a:ext cx="9948863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2" descr="C:\Users\Utente\Desktop\foto\047\DSCN52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1638" y="-301625"/>
            <a:ext cx="9948863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 descr="C:\Users\Utente\Desktop\foto\047\DSCN52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1638" y="-301625"/>
            <a:ext cx="9948863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2" descr="C:\Users\Utente\Desktop\foto\047\DSCN52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1638" y="-301625"/>
            <a:ext cx="9948863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smtClean="0">
                <a:solidFill>
                  <a:srgbClr val="00B050"/>
                </a:solidFill>
              </a:rPr>
              <a:t>MESSA ALLA PROVA DELLE NUOVE RISORSE , SVILUPPO DI MECCANISMI DI ANALOGIA</a:t>
            </a:r>
          </a:p>
        </p:txBody>
      </p:sp>
      <p:sp>
        <p:nvSpPr>
          <p:cNvPr id="88066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mtClean="0"/>
              <a:t>SITUAZIONE PROBLEMA NUOVA:</a:t>
            </a:r>
          </a:p>
          <a:p>
            <a:r>
              <a:rPr lang="it-IT" smtClean="0">
                <a:solidFill>
                  <a:srgbClr val="FF0000"/>
                </a:solidFill>
              </a:rPr>
              <a:t>«FRUTTA E VERDURA AI BATTERI FAN PAURA»</a:t>
            </a:r>
          </a:p>
          <a:p>
            <a:r>
              <a:rPr lang="it-IT" smtClean="0">
                <a:solidFill>
                  <a:srgbClr val="FF0000"/>
                </a:solidFill>
              </a:rPr>
              <a:t>Dobbiamo trovare un modo efficace per far capire cosa abbiamo imparato sull’importanza delle vitamine contenute in frutta e verdura.</a:t>
            </a:r>
          </a:p>
          <a:p>
            <a:r>
              <a:rPr lang="it-IT" smtClean="0">
                <a:solidFill>
                  <a:srgbClr val="FF0000"/>
                </a:solidFill>
              </a:rPr>
              <a:t>Dobbiamo comunicarlo attraverso una fotografia che sarà pubblicata sull’opuscolo che raccoglierà le nostre esperienze.</a:t>
            </a:r>
          </a:p>
          <a:p>
            <a:endParaRPr lang="it-IT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mtClean="0"/>
              <a:t>Un alunno elabora per conto suo un progetto e lo presenta ai compagni:</a:t>
            </a:r>
          </a:p>
          <a:p>
            <a:endParaRPr lang="it-IT" smtClean="0"/>
          </a:p>
        </p:txBody>
      </p:sp>
      <p:pic>
        <p:nvPicPr>
          <p:cNvPr id="89090" name="Picture 2" descr="C:\Users\Utente\Desktop\secon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924175"/>
            <a:ext cx="6500812" cy="310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CasellaDiTesto 3"/>
          <p:cNvSpPr txBox="1">
            <a:spLocks noChangeArrowheads="1"/>
          </p:cNvSpPr>
          <p:nvPr/>
        </p:nvSpPr>
        <p:spPr bwMode="auto">
          <a:xfrm>
            <a:off x="468313" y="476250"/>
            <a:ext cx="83518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Il progetto viene accettato e si esamina la prima parte proposta nel progetto: quali vegetali scegliere…</a:t>
            </a:r>
          </a:p>
        </p:txBody>
      </p:sp>
      <p:pic>
        <p:nvPicPr>
          <p:cNvPr id="90114" name="Picture 2" descr="C:\Users\Utente\Desktop\foto\048\leggere\DSCN52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143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CasellaDiTesto 4"/>
          <p:cNvSpPr txBox="1">
            <a:spLocks noChangeArrowheads="1"/>
          </p:cNvSpPr>
          <p:nvPr/>
        </p:nvSpPr>
        <p:spPr bwMode="auto">
          <a:xfrm>
            <a:off x="4067175" y="1484313"/>
            <a:ext cx="4752975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Alla lavagna vengono scritti tutti i tipi di vegetali conosciuti:spinaci, barbabietole, arance, ananas, mela, melone, gichi, prugna,banana, pera,uva, finocchi,insalata, lamponi, ciliegie, albicocche, fragole, prugna, zucchina, pomodori, peperone, zucca, cardo, mirtilli, anguria, cachi, piselli, fagiolini, erbette, cavolfiori, carote,cavolo, cavolfiore, broccoli, melanzana, cavolini di Bruxelles,prezzemolo, salvia…..( interessante rilevare la quantità di vegetali conosciuti, segno che l’uscita presso negozio di ortolano ha contribuito notevolmente ad arricchire il loro bagaglio lessicale, prima molto ridotta)</a:t>
            </a:r>
          </a:p>
        </p:txBody>
      </p:sp>
      <p:sp>
        <p:nvSpPr>
          <p:cNvPr id="90116" name="CasellaDiTesto 5"/>
          <p:cNvSpPr txBox="1">
            <a:spLocks noChangeArrowheads="1"/>
          </p:cNvSpPr>
          <p:nvPr/>
        </p:nvSpPr>
        <p:spPr bwMode="auto">
          <a:xfrm>
            <a:off x="468313" y="5300663"/>
            <a:ext cx="79200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Successivamente vengono scelti quelli che si pensa più rappresentabili: anguria, mela, insalata, ananas, fragola,arancia,zucchina, carota.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«ora possiamo fare come per la piramide»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Ci serve la carta per i modellini, perché nel progetto c’è scritto che servono due pezzi che vanno incollati insieme, ma non è chiaro…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«intendevo non incollati appiccicati, ma collegati quello davanti con il pezzo dietro….come si vede qualche volta in giro che ci sono persone con un cartello davanti e uno dietro» </a:t>
            </a:r>
            <a:r>
              <a:rPr lang="it-IT" sz="1800" dirty="0" smtClean="0"/>
              <a:t>specifica l’ideatore del progetto</a:t>
            </a:r>
            <a:endParaRPr lang="it-IT" sz="1800" dirty="0"/>
          </a:p>
        </p:txBody>
      </p:sp>
      <p:sp>
        <p:nvSpPr>
          <p:cNvPr id="91138" name="CasellaDiTesto 3"/>
          <p:cNvSpPr txBox="1">
            <a:spLocks noChangeArrowheads="1"/>
          </p:cNvSpPr>
          <p:nvPr/>
        </p:nvSpPr>
        <p:spPr bwMode="auto">
          <a:xfrm>
            <a:off x="755650" y="692150"/>
            <a:ext cx="64087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800" b="1">
                <a:latin typeface="Calibri" pitchFamily="34" charset="0"/>
              </a:rPr>
              <a:t>Proposte di alunni nella fase di discussione: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egnaposto contenuto 2"/>
          <p:cNvSpPr>
            <a:spLocks noGrp="1"/>
          </p:cNvSpPr>
          <p:nvPr>
            <p:ph idx="1"/>
          </p:nvPr>
        </p:nvSpPr>
        <p:spPr>
          <a:xfrm>
            <a:off x="468313" y="476250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it-IT" smtClean="0"/>
              <a:t>COME UNIRE ALLORA I DUE PEZZI?</a:t>
            </a:r>
          </a:p>
          <a:p>
            <a:pPr marL="0" indent="0">
              <a:buFont typeface="Arial" charset="0"/>
              <a:buNone/>
            </a:pPr>
            <a:r>
              <a:rPr lang="it-IT" smtClean="0"/>
              <a:t>Ai gruppi vengono dati due fogli….e  si procede per tentativi ed errori</a:t>
            </a:r>
          </a:p>
          <a:p>
            <a:pPr marL="0" indent="0">
              <a:buFont typeface="Arial" charset="0"/>
              <a:buNone/>
            </a:pPr>
            <a:endParaRPr lang="it-IT" smtClean="0"/>
          </a:p>
        </p:txBody>
      </p:sp>
      <p:pic>
        <p:nvPicPr>
          <p:cNvPr id="92162" name="Picture 2" descr="C:\Users\Utente\Desktop\foto\048\leggere\DSCN52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2013" y="2349500"/>
            <a:ext cx="384016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 descr="C:\Users\Utente\Desktop\foto\048\leggere\DSCN52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319338"/>
            <a:ext cx="3879850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4" name="CasellaDiTesto 3"/>
          <p:cNvSpPr txBox="1">
            <a:spLocks noChangeArrowheads="1"/>
          </p:cNvSpPr>
          <p:nvPr/>
        </p:nvSpPr>
        <p:spPr bwMode="auto">
          <a:xfrm>
            <a:off x="862013" y="5514975"/>
            <a:ext cx="64087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Unire gli angoli non va bene, i fogli scivolano, se li pinziamo troppo vicini poi non entra la testa…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2" descr="C:\Users\Utente\Desktop\foto\048\leggere\DSCN52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60350"/>
            <a:ext cx="6264275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6" name="CasellaDiTesto 3"/>
          <p:cNvSpPr txBox="1">
            <a:spLocks noChangeArrowheads="1"/>
          </p:cNvSpPr>
          <p:nvPr/>
        </p:nvSpPr>
        <p:spPr bwMode="auto">
          <a:xfrm>
            <a:off x="900113" y="5303838"/>
            <a:ext cx="65516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Ci provano…prendiamo del filo….si ma poi il cartone come lo cuci?</a:t>
            </a:r>
          </a:p>
          <a:p>
            <a:r>
              <a:rPr lang="it-IT">
                <a:latin typeface="Calibri" pitchFamily="34" charset="0"/>
              </a:rPr>
              <a:t>Dobbiamo fare delle prove con cose diverse….qualcosa che sta sulle nostre spalle…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Immagin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38989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CasellaDiTesto 4"/>
          <p:cNvSpPr txBox="1">
            <a:spLocks noChangeArrowheads="1"/>
          </p:cNvSpPr>
          <p:nvPr/>
        </p:nvSpPr>
        <p:spPr bwMode="auto">
          <a:xfrm>
            <a:off x="4787900" y="549275"/>
            <a:ext cx="30972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Gli oggetti intorno a noi non sono piatti….</a:t>
            </a:r>
          </a:p>
        </p:txBody>
      </p:sp>
      <p:pic>
        <p:nvPicPr>
          <p:cNvPr id="20483" name="Picture 2" descr="C:\Users\Utente\Desktop\foto\040\leggere\DSCN50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19538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 descr="C:\Users\Utente\Desktop\foto\040\leggere\DSCN509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386715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CasellaDiTesto 1"/>
          <p:cNvSpPr txBox="1">
            <a:spLocks noChangeArrowheads="1"/>
          </p:cNvSpPr>
          <p:nvPr/>
        </p:nvSpPr>
        <p:spPr bwMode="auto">
          <a:xfrm>
            <a:off x="4535488" y="3863975"/>
            <a:ext cx="4319587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Si ritorna più volte sul termine DIMENSIONE, si mettono in evidenza quali sono sugli arredi dell’aula, su se stessi…</a:t>
            </a:r>
          </a:p>
          <a:p>
            <a:endParaRPr lang="it-IT">
              <a:latin typeface="Calibri" pitchFamily="34" charset="0"/>
            </a:endParaRPr>
          </a:p>
          <a:p>
            <a:r>
              <a:rPr lang="it-IT">
                <a:latin typeface="Calibri" pitchFamily="34" charset="0"/>
              </a:rPr>
              <a:t>SI ARRIVA A CONDIVIDERE IL TERMINE </a:t>
            </a:r>
            <a:r>
              <a:rPr lang="it-IT" b="1">
                <a:latin typeface="Calibri" pitchFamily="34" charset="0"/>
              </a:rPr>
              <a:t>DIMENSIONE</a:t>
            </a:r>
            <a:r>
              <a:rPr lang="it-IT">
                <a:latin typeface="Calibri" pitchFamily="34" charset="0"/>
              </a:rPr>
              <a:t> E VENGONO INDIVIDUATE LARGHEZZA, LUNGHEZZA, SPESSORE, PROFONDITA’ </a:t>
            </a:r>
          </a:p>
          <a:p>
            <a:endParaRPr lang="it-IT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2" descr="C:\Users\Utente\Desktop\foto\048\leggere\DSCN52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481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0" name="CasellaDiTesto 3"/>
          <p:cNvSpPr txBox="1">
            <a:spLocks noChangeArrowheads="1"/>
          </p:cNvSpPr>
          <p:nvPr/>
        </p:nvSpPr>
        <p:spPr bwMode="auto">
          <a:xfrm>
            <a:off x="4211638" y="620713"/>
            <a:ext cx="3816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Questo gruppo prova con del nastro di stoffa…potrebbe andare bene, allora «prendiamo le misure e incolliamo con il vinavil»</a:t>
            </a:r>
          </a:p>
        </p:txBody>
      </p:sp>
      <p:pic>
        <p:nvPicPr>
          <p:cNvPr id="94211" name="Picture 3" descr="C:\Users\Utente\Desktop\foto\048\leggere\DSCN52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1496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2" name="Picture 4" descr="C:\Users\Utente\Desktop\foto\048\leggere\DSCN52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0438" y="182086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3" name="Picture 5" descr="C:\Users\Utente\Desktop\foto\048\leggere\DSCN52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7750" y="42926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4" name="CasellaDiTesto 4"/>
          <p:cNvSpPr txBox="1">
            <a:spLocks noChangeArrowheads="1"/>
          </p:cNvSpPr>
          <p:nvPr/>
        </p:nvSpPr>
        <p:spPr bwMode="auto">
          <a:xfrm>
            <a:off x="6875463" y="4508500"/>
            <a:ext cx="14414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Ma le bretelle non vogliono proprio stare su…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2" descr="C:\Users\Utente\Desktop\foto\048\leggere\DSCN52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836613"/>
            <a:ext cx="374491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4" name="CasellaDiTesto 3"/>
          <p:cNvSpPr txBox="1">
            <a:spLocks noChangeArrowheads="1"/>
          </p:cNvSpPr>
          <p:nvPr/>
        </p:nvSpPr>
        <p:spPr bwMode="auto">
          <a:xfrm>
            <a:off x="4140200" y="1052513"/>
            <a:ext cx="4032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Un secondo gruppo incolla due pezzi di spugna dura tra un foglio e l’altro, ma prima prende la misura delle spalle di una compagna…funziona!!!</a:t>
            </a:r>
          </a:p>
        </p:txBody>
      </p:sp>
      <p:pic>
        <p:nvPicPr>
          <p:cNvPr id="95235" name="Picture 3" descr="C:\Users\Utente\Desktop\foto\048\leggere\DSCN52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013" y="3933825"/>
            <a:ext cx="35401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6" name="Picture 4" descr="C:\Users\Utente\Desktop\foto\048\leggere\DSCN52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79913" y="3141663"/>
            <a:ext cx="406558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2" descr="C:\Users\Utente\Desktop\foto\048\leggere\DSCN52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3552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8" name="Picture 3" descr="C:\Users\Utente\Desktop\foto\048\leggere\DSCN52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549275"/>
            <a:ext cx="3529012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9" name="Picture 4" descr="C:\Users\Utente\Desktop\foto\048\leggere\DSCN525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346551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CasellaDiTesto 3"/>
          <p:cNvSpPr txBox="1">
            <a:spLocks noChangeArrowheads="1"/>
          </p:cNvSpPr>
          <p:nvPr/>
        </p:nvSpPr>
        <p:spPr bwMode="auto">
          <a:xfrm>
            <a:off x="4356100" y="3465513"/>
            <a:ext cx="324008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Ci sono tentativi originali: bastoncini di legno e carta,solo bastoncini di legno….</a:t>
            </a:r>
          </a:p>
          <a:p>
            <a:r>
              <a:rPr lang="it-IT">
                <a:latin typeface="Calibri" pitchFamily="34" charset="0"/>
              </a:rPr>
              <a:t>In tutti i casi entrano in gioco  le misure, nessun gruppo procede a caso…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2" descr="C:\Users\Utente\Desktop\foto\048\leggere\DSCN52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57225"/>
            <a:ext cx="6192837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1068388" y="5300663"/>
            <a:ext cx="6696075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latin typeface="+mn-lt"/>
                <a:cs typeface="+mn-cs"/>
              </a:rPr>
              <a:t>«Adesso cerchiamo le buone idee»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Il nastro non va perché scivola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La spugna dura va bene come misura, ma copre il viso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La carta va bene, ma non servono i legni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>
                <a:latin typeface="+mn-lt"/>
                <a:cs typeface="+mn-cs"/>
              </a:rPr>
              <a:t>Solo i legni tengono troppo distanti i fogli…</a:t>
            </a:r>
          </a:p>
        </p:txBody>
      </p:sp>
      <p:sp>
        <p:nvSpPr>
          <p:cNvPr id="97283" name="CasellaDiTesto 1"/>
          <p:cNvSpPr txBox="1">
            <a:spLocks noChangeArrowheads="1"/>
          </p:cNvSpPr>
          <p:nvPr/>
        </p:nvSpPr>
        <p:spPr bwMode="auto">
          <a:xfrm>
            <a:off x="1716088" y="211138"/>
            <a:ext cx="55197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3600" b="1">
                <a:solidFill>
                  <a:srgbClr val="FF0000"/>
                </a:solidFill>
                <a:latin typeface="Calibri" pitchFamily="34" charset="0"/>
              </a:rPr>
              <a:t>I MODELLI INDOSSATI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CasellaDiTesto 3"/>
          <p:cNvSpPr txBox="1">
            <a:spLocks noChangeArrowheads="1"/>
          </p:cNvSpPr>
          <p:nvPr/>
        </p:nvSpPr>
        <p:spPr bwMode="auto">
          <a:xfrm>
            <a:off x="900113" y="476250"/>
            <a:ext cx="705643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Soluzione trovata mettendo insieme le osservazioni sugli errori commessi.</a:t>
            </a:r>
          </a:p>
          <a:p>
            <a:r>
              <a:rPr lang="it-IT" b="1">
                <a:latin typeface="Calibri" pitchFamily="34" charset="0"/>
              </a:rPr>
              <a:t>Al posto della carta usiamo bretelle di cartoncino e prendiamo la misura delle spalle, di dove appoggiarle…</a:t>
            </a:r>
          </a:p>
          <a:p>
            <a:r>
              <a:rPr lang="it-IT">
                <a:latin typeface="Calibri" pitchFamily="34" charset="0"/>
              </a:rPr>
              <a:t>Si procede con la fase di disegno della frutta , dopo averne stabilito più o meno la grandezza. Si sceglie la misura del cartone su cui tracciare il frutto: 100 cm di lunghezza e 100 cm di larghezza « allora non è più un rettangolo come nella piramide, ma è un quadrato»</a:t>
            </a:r>
          </a:p>
        </p:txBody>
      </p:sp>
      <p:pic>
        <p:nvPicPr>
          <p:cNvPr id="98306" name="Picture 2" descr="C:\Users\Utente\Desktop\foto\048\leggere\DSCN52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924175"/>
            <a:ext cx="4487862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7" name="Picture 3" descr="C:\Users\Utente\Desktop\foto\048\leggere\DSCN52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889250"/>
            <a:ext cx="4537075" cy="340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2" descr="C:\Users\Utente\Desktop\foto\048\leggere\DSCN52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22275"/>
            <a:ext cx="3311525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0" name="Picture 3" descr="C:\Users\Utente\Desktop\foto\048\leggere\DSCN52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260350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1" name="Picture 4" descr="C:\Users\Utente\Desktop\foto\048\leggere\DSCN52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455988"/>
            <a:ext cx="3516313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2" name="CasellaDiTesto 3"/>
          <p:cNvSpPr txBox="1">
            <a:spLocks noChangeArrowheads="1"/>
          </p:cNvSpPr>
          <p:nvPr/>
        </p:nvSpPr>
        <p:spPr bwMode="auto">
          <a:xfrm>
            <a:off x="4067175" y="3860800"/>
            <a:ext cx="40338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SI SPERIMENTA LA BUONA IDEA: </a:t>
            </a:r>
          </a:p>
          <a:p>
            <a:r>
              <a:rPr lang="it-IT">
                <a:latin typeface="Calibri" pitchFamily="34" charset="0"/>
              </a:rPr>
              <a:t>BRETELLE DI CARTONE CON MISURA SPALLE…FISSATE AI CARTONI CON COLLA A CALDO (usata ins.)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ECCO IL MODELLO </a:t>
            </a:r>
            <a:r>
              <a:rPr lang="it-IT" i="1" smtClean="0"/>
              <a:t>CAROTA</a:t>
            </a:r>
          </a:p>
        </p:txBody>
      </p:sp>
      <p:sp>
        <p:nvSpPr>
          <p:cNvPr id="100354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mtClean="0"/>
              <a:t>Visto di fronte</a:t>
            </a:r>
          </a:p>
          <a:p>
            <a:endParaRPr lang="it-IT" smtClean="0"/>
          </a:p>
        </p:txBody>
      </p:sp>
      <p:pic>
        <p:nvPicPr>
          <p:cNvPr id="100355" name="Picture 2" descr="C:\Users\Utente\Desktop\foto\048\leggere\DSCN52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286000"/>
            <a:ext cx="4764087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VISTO DI PROFILO</a:t>
            </a:r>
          </a:p>
        </p:txBody>
      </p:sp>
      <p:pic>
        <p:nvPicPr>
          <p:cNvPr id="101378" name="Picture 2" descr="C:\Users\Utente\Desktop\foto\048\leggere\DSCN52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341438"/>
            <a:ext cx="49926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9" name="CasellaDiTesto 4"/>
          <p:cNvSpPr txBox="1">
            <a:spLocks noChangeArrowheads="1"/>
          </p:cNvSpPr>
          <p:nvPr/>
        </p:nvSpPr>
        <p:spPr bwMode="auto">
          <a:xfrm>
            <a:off x="1187450" y="5373688"/>
            <a:ext cx="6408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LA SOLUZIONE FUNZIONA,  QUINDI POSSIAMO PROCEDERE…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tente\Desktop\secon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04775"/>
            <a:ext cx="4059237" cy="67278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102402" name="CasellaDiTesto 3"/>
          <p:cNvSpPr txBox="1">
            <a:spLocks noChangeArrowheads="1"/>
          </p:cNvSpPr>
          <p:nvPr/>
        </p:nvSpPr>
        <p:spPr bwMode="auto">
          <a:xfrm>
            <a:off x="4716463" y="404813"/>
            <a:ext cx="3671887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800">
                <a:latin typeface="Calibri" pitchFamily="34" charset="0"/>
              </a:rPr>
              <a:t>Il progetto è stato rispettato nella sua globalità, sono state apportate solo alcune piccole modifiche durante la fase esecutiva.</a:t>
            </a:r>
          </a:p>
          <a:p>
            <a:r>
              <a:rPr lang="it-IT" sz="2800">
                <a:latin typeface="Calibri" pitchFamily="34" charset="0"/>
              </a:rPr>
              <a:t>C’è anche il progetto di una spada in quanto le vitamine combattono i batteri nocivi…..</a:t>
            </a:r>
          </a:p>
          <a:p>
            <a:r>
              <a:rPr lang="it-IT" sz="2800">
                <a:latin typeface="Calibri" pitchFamily="34" charset="0"/>
              </a:rPr>
              <a:t>I lavori sono tutt’ora in corso…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CasellaDiTesto 3"/>
          <p:cNvSpPr txBox="1">
            <a:spLocks noChangeArrowheads="1"/>
          </p:cNvSpPr>
          <p:nvPr/>
        </p:nvSpPr>
        <p:spPr bwMode="auto">
          <a:xfrm>
            <a:off x="755650" y="476250"/>
            <a:ext cx="7200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Calibri" pitchFamily="34" charset="0"/>
              </a:rPr>
              <a:t>IL PROGETTO PREVEDE ANCHE LA REALIZZAZIONE ANIMATA DI BATTERI</a:t>
            </a:r>
          </a:p>
        </p:txBody>
      </p:sp>
      <p:pic>
        <p:nvPicPr>
          <p:cNvPr id="13314" name="Picture 2" descr="C:\Users\Utente\Desktop\secon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9863" y="1266825"/>
            <a:ext cx="4500562" cy="5005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egnaposto contenuto 2"/>
          <p:cNvSpPr>
            <a:spLocks noGrp="1"/>
          </p:cNvSpPr>
          <p:nvPr>
            <p:ph idx="1"/>
          </p:nvPr>
        </p:nvSpPr>
        <p:spPr>
          <a:xfrm>
            <a:off x="468313" y="549275"/>
            <a:ext cx="8229600" cy="3743325"/>
          </a:xfrm>
        </p:spPr>
        <p:txBody>
          <a:bodyPr/>
          <a:lstStyle/>
          <a:p>
            <a:r>
              <a:rPr lang="it-IT" smtClean="0"/>
              <a:t>«Allora la piramide che abbiamo costruito ha tre dimensioni!»</a:t>
            </a:r>
          </a:p>
          <a:p>
            <a:r>
              <a:rPr lang="it-IT" smtClean="0"/>
              <a:t>«…una piramide grande a tre dimensioni occupa tanto spazio ed è difficile da trasportare!...»</a:t>
            </a:r>
          </a:p>
          <a:p>
            <a:r>
              <a:rPr lang="it-IT" smtClean="0">
                <a:solidFill>
                  <a:srgbClr val="FF0000"/>
                </a:solidFill>
              </a:rPr>
              <a:t>Bisogna costruirne una, grande, con una faccia sola e gli spazi per mettere gli alimenti.</a:t>
            </a:r>
          </a:p>
          <a:p>
            <a:endParaRPr lang="it-IT" smtClean="0">
              <a:solidFill>
                <a:srgbClr val="FF0000"/>
              </a:solidFill>
            </a:endParaRPr>
          </a:p>
        </p:txBody>
      </p:sp>
      <p:sp>
        <p:nvSpPr>
          <p:cNvPr id="21506" name="CasellaDiTesto 5"/>
          <p:cNvSpPr txBox="1">
            <a:spLocks noChangeArrowheads="1"/>
          </p:cNvSpPr>
          <p:nvPr/>
        </p:nvSpPr>
        <p:spPr bwMode="auto">
          <a:xfrm>
            <a:off x="395288" y="4652963"/>
            <a:ext cx="82089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400" b="1">
                <a:solidFill>
                  <a:srgbClr val="FF0000"/>
                </a:solidFill>
                <a:latin typeface="Calibri" pitchFamily="34" charset="0"/>
              </a:rPr>
              <a:t>Consegna: immaginate, disegnate un modello di piramide con una faccia sola come si può vedere da davanti, dietro, di fianco, sopra, sotto…</a:t>
            </a:r>
          </a:p>
          <a:p>
            <a:r>
              <a:rPr lang="it-IT">
                <a:latin typeface="Calibri" pitchFamily="34" charset="0"/>
              </a:rPr>
              <a:t>Il lavoro è realizzato suddividendo la classe in sei  gruppi e, per ogni gruppo , viene nominato un responsabile con l’incarico di portavoce ai compagni e alle insegnanti delle scelte fatte.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468313" y="476250"/>
            <a:ext cx="8207375" cy="600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latin typeface="+mn-lt"/>
                <a:cs typeface="+mn-cs"/>
              </a:rPr>
              <a:t>Riflessione docenti: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sz="2400" dirty="0">
                <a:solidFill>
                  <a:srgbClr val="FF0000"/>
                </a:solidFill>
                <a:latin typeface="+mn-lt"/>
                <a:cs typeface="+mn-cs"/>
              </a:rPr>
              <a:t>Nella fase esperienziale </a:t>
            </a:r>
            <a:r>
              <a:rPr lang="it-IT" sz="2400" dirty="0">
                <a:latin typeface="+mn-lt"/>
                <a:cs typeface="+mn-cs"/>
              </a:rPr>
              <a:t>gli alunni hanno proceduto per tentativi ed errori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sz="2400" dirty="0">
                <a:solidFill>
                  <a:srgbClr val="FF0000"/>
                </a:solidFill>
                <a:latin typeface="+mn-lt"/>
                <a:cs typeface="+mn-cs"/>
              </a:rPr>
              <a:t>Nella fase di comunicazione </a:t>
            </a:r>
            <a:r>
              <a:rPr lang="it-IT" sz="2400" dirty="0">
                <a:latin typeface="+mn-lt"/>
                <a:cs typeface="+mn-cs"/>
              </a:rPr>
              <a:t>sono riusciti ad esplicitare le idee che li hanno portati ad una determinata scelta, il confronto ha permesso loro di apprendere strategie diverse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sz="2400" dirty="0">
                <a:solidFill>
                  <a:srgbClr val="FF0000"/>
                </a:solidFill>
                <a:latin typeface="+mn-lt"/>
                <a:cs typeface="+mn-cs"/>
              </a:rPr>
              <a:t>Nella fase di analisi </a:t>
            </a:r>
            <a:r>
              <a:rPr lang="it-IT" sz="2400" dirty="0">
                <a:latin typeface="+mn-lt"/>
                <a:cs typeface="+mn-cs"/>
              </a:rPr>
              <a:t>sono riusciti , con la mediazione dell’insegnante, ad identificare di ogni modello le strutture adeguate e quelle poco efficaci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sz="2400" dirty="0">
                <a:solidFill>
                  <a:srgbClr val="FF0000"/>
                </a:solidFill>
                <a:latin typeface="+mn-lt"/>
                <a:cs typeface="+mn-cs"/>
              </a:rPr>
              <a:t>Nella fase di generalizzazione </a:t>
            </a:r>
            <a:r>
              <a:rPr lang="it-IT" sz="2400" dirty="0">
                <a:latin typeface="+mn-lt"/>
                <a:cs typeface="+mn-cs"/>
              </a:rPr>
              <a:t>hanno organizzato le nuove conoscenze e riflettuto su «come» si lavora in situazioni «difficili»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sz="2400" dirty="0">
                <a:solidFill>
                  <a:srgbClr val="FF0000"/>
                </a:solidFill>
                <a:latin typeface="+mn-lt"/>
                <a:cs typeface="+mn-cs"/>
              </a:rPr>
              <a:t>Nella fase di applicazione </a:t>
            </a:r>
            <a:r>
              <a:rPr lang="it-IT" sz="2400" dirty="0">
                <a:latin typeface="+mn-lt"/>
                <a:cs typeface="+mn-cs"/>
              </a:rPr>
              <a:t>hanno rivelato capacità organizzative e sviluppo di meccanismi di analogia, migliore pianificazione delle azioni, indipendenza nella ricerca di materiali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Punti di forza dell’attività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4213" y="1196975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Potenziamento delle abilità cooperative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Elaborazione all’interno del gruppo di progetti, su consegna verbale dell’insegnante, senza la tendenza continua ad osservare il lavoro degli altri, senza «copiare», come avviene spesso in altre attività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Trasformazione di un progetto in un modello( pianificazione delle azioni, soluzione del problema «tenere su», attività di una certa complessità per bambini di 6 anni)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Le osservazioni compiute dalle insegnanti hanno consentito di riconoscere «intelligenze pratiche» in alunni normalmente in difficoltà 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Apprendere in contesti in cui si fa ricorso all’esperienza,  attivano comportamenti che includono il sapere con il saper fare, la creatività individuale e la relazione con il gruppo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8313" y="620713"/>
            <a:ext cx="8135937" cy="5040312"/>
          </a:xfrm>
        </p:spPr>
        <p:txBody>
          <a:bodyPr rtlCol="0">
            <a:normAutofit fontScale="70000" lnSpcReduction="2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it-IT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it-IT" b="1" dirty="0" smtClean="0"/>
              <a:t>Punti di forza dell’esperienza riguardo le conoscenze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it-IT" dirty="0" smtClean="0"/>
              <a:t>  Il lavoro laboratoriale ha permesso di evidenziare </a:t>
            </a:r>
            <a:r>
              <a:rPr lang="it-IT" dirty="0" err="1" smtClean="0"/>
              <a:t>misconcetti</a:t>
            </a:r>
            <a:r>
              <a:rPr lang="it-IT" dirty="0" smtClean="0"/>
              <a:t> , ma anche  preconoscenze spesso non sufficientemente valorizzate 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L’uso della lingua per esprimere  ragionamenti( se….allora….quindi), per descrivere procedimenti seguiti.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Conoscenza/Uso di termini geometrici utilizzati in situazioni reali( dimensioni, forme, misure)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Arricchimento del patrimonio lessicale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Pianificazione di più azioni in sequenza temporale per ottenere un risultato concreto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Giustificazione delle scelte effettuate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Comprensione che rispetto ad un problema le soluzioni possono essere diverse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it-IT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it-IT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850" y="836613"/>
            <a:ext cx="8424863" cy="5400675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I bambini sono stati coinvolti emotivamente e responsabilmente in tutte le fasi progettuali e in tutte le scelte significative riguardo a problematiche, modi di lavorare, organizzazione interna al gruppo di lavoro, ma l’esperienza ha permesso di cogliere alcuni punti critici riguardo la gestione dell’esperienza: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t-IT" dirty="0" smtClean="0"/>
              <a:t>atteggiamenti ancora  molto egocentrici degli alunni, difficoltà ad accettare le idee degli altri, prevaricazione, voler fare tutto da soli… non sono capace, conflitti, caos nella ricerca  e nel riordino dei materiali, difficoltà a trovare le parole, immaturità o insicurezza  di alcuni che si sono limitati ad osservare passivamente fidandosi delle intuizioni dei compagni di gruppo.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4817</Words>
  <Application>Microsoft Office PowerPoint</Application>
  <PresentationFormat>Presentazione su schermo (4:3)</PresentationFormat>
  <Paragraphs>340</Paragraphs>
  <Slides>93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93</vt:i4>
      </vt:variant>
    </vt:vector>
  </HeadingPairs>
  <TitlesOfParts>
    <vt:vector size="94" baseType="lpstr">
      <vt:lpstr>Tema di Office</vt:lpstr>
      <vt:lpstr>LA COSTRUZIONE DI UNA PIRAMIDE ALIMENTARE</vt:lpstr>
      <vt:lpstr>Presentazione standard di PowerPoint</vt:lpstr>
      <vt:lpstr>Contesto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GRUPPO 1</vt:lpstr>
      <vt:lpstr>GRUPPO 2 </vt:lpstr>
      <vt:lpstr>GRUPPO 3</vt:lpstr>
      <vt:lpstr>GRUPPO 4</vt:lpstr>
      <vt:lpstr>GRUPPO 5</vt:lpstr>
      <vt:lpstr>GRUPPO 6</vt:lpstr>
      <vt:lpstr>Presentazione standard di PowerPoint</vt:lpstr>
      <vt:lpstr>Presentazione standard di PowerPoint</vt:lpstr>
      <vt:lpstr>Presentazione standard di PowerPoint</vt:lpstr>
      <vt:lpstr>I MODELLI TRIDIMENSIONALI</vt:lpstr>
      <vt:lpstr>Presentazione standard di PowerPoint</vt:lpstr>
      <vt:lpstr>Presentazione standard di PowerPoint</vt:lpstr>
      <vt:lpstr>Gruppo 2</vt:lpstr>
      <vt:lpstr>GRUPPO 3</vt:lpstr>
      <vt:lpstr>GRUPPO 4</vt:lpstr>
      <vt:lpstr>GRUPPO 5</vt:lpstr>
      <vt:lpstr>GRUPPO 6</vt:lpstr>
      <vt:lpstr>ANALISI/COMUNICAZIONE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CARATTERISTICHE DEL NUOVO MODELLO: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costruzione del modello che unisce tutte le buone idee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MESSA ALLA PROVA DELLE NUOVE RISORSE , SVILUPPO DI MECCANISMI DI ANALOGIA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ECCO IL MODELLO CAROTA</vt:lpstr>
      <vt:lpstr>VISTO DI PROFILO</vt:lpstr>
      <vt:lpstr>Presentazione standard di PowerPoint</vt:lpstr>
      <vt:lpstr>Presentazione standard di PowerPoint</vt:lpstr>
      <vt:lpstr>Presentazione standard di PowerPoint</vt:lpstr>
      <vt:lpstr>Punti di forza dell’attività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COSTRUZIONE DI UNA PIRAMIDE ALIMENTARE</dc:title>
  <dc:creator>Utente</dc:creator>
  <cp:lastModifiedBy>Roberto Trinchero</cp:lastModifiedBy>
  <cp:revision>89</cp:revision>
  <dcterms:created xsi:type="dcterms:W3CDTF">2014-02-25T20:16:08Z</dcterms:created>
  <dcterms:modified xsi:type="dcterms:W3CDTF">2014-03-26T21:55:43Z</dcterms:modified>
</cp:coreProperties>
</file>