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62" r:id="rId4"/>
    <p:sldId id="271" r:id="rId5"/>
    <p:sldId id="257" r:id="rId6"/>
    <p:sldId id="259" r:id="rId7"/>
    <p:sldId id="260" r:id="rId8"/>
    <p:sldId id="261" r:id="rId9"/>
    <p:sldId id="263" r:id="rId10"/>
    <p:sldId id="264" r:id="rId11"/>
  </p:sldIdLst>
  <p:sldSz cx="9144000" cy="6858000" type="screen4x3"/>
  <p:notesSz cx="6858000" cy="9083675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334" autoAdjust="0"/>
    <p:restoredTop sz="94660"/>
  </p:normalViewPr>
  <p:slideViewPr>
    <p:cSldViewPr>
      <p:cViewPr varScale="1">
        <p:scale>
          <a:sx n="45" d="100"/>
          <a:sy n="45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18CC3-B564-4AAC-9269-06A461ACB39C}" type="datetimeFigureOut">
              <a:rPr lang="it-IT" smtClean="0"/>
              <a:t>04/10/2011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AE2D-5639-4393-9ED5-E73238AA0486}" type="slidenum">
              <a:rPr lang="it-IT" smtClean="0"/>
              <a:t>‹N›</a:t>
            </a:fld>
            <a:endParaRPr lang="it-IT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18CC3-B564-4AAC-9269-06A461ACB39C}" type="datetimeFigureOut">
              <a:rPr lang="it-IT" smtClean="0"/>
              <a:t>04/10/2011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AE2D-5639-4393-9ED5-E73238AA048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18CC3-B564-4AAC-9269-06A461ACB39C}" type="datetimeFigureOut">
              <a:rPr lang="it-IT" smtClean="0"/>
              <a:t>04/10/2011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AE2D-5639-4393-9ED5-E73238AA048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18CC3-B564-4AAC-9269-06A461ACB39C}" type="datetimeFigureOut">
              <a:rPr lang="it-IT" smtClean="0"/>
              <a:t>04/10/2011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AE2D-5639-4393-9ED5-E73238AA048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18CC3-B564-4AAC-9269-06A461ACB39C}" type="datetimeFigureOut">
              <a:rPr lang="it-IT" smtClean="0"/>
              <a:t>04/10/2011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AE2D-5639-4393-9ED5-E73238AA0486}" type="slidenum">
              <a:rPr lang="it-IT" smtClean="0"/>
              <a:t>‹N›</a:t>
            </a:fld>
            <a:endParaRPr lang="it-IT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18CC3-B564-4AAC-9269-06A461ACB39C}" type="datetimeFigureOut">
              <a:rPr lang="it-IT" smtClean="0"/>
              <a:t>04/10/2011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AE2D-5639-4393-9ED5-E73238AA048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18CC3-B564-4AAC-9269-06A461ACB39C}" type="datetimeFigureOut">
              <a:rPr lang="it-IT" smtClean="0"/>
              <a:t>04/10/2011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AE2D-5639-4393-9ED5-E73238AA0486}" type="slidenum">
              <a:rPr lang="it-IT" smtClean="0"/>
              <a:t>‹N›</a:t>
            </a:fld>
            <a:endParaRPr lang="it-IT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18CC3-B564-4AAC-9269-06A461ACB39C}" type="datetimeFigureOut">
              <a:rPr lang="it-IT" smtClean="0"/>
              <a:t>04/10/2011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AE2D-5639-4393-9ED5-E73238AA048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18CC3-B564-4AAC-9269-06A461ACB39C}" type="datetimeFigureOut">
              <a:rPr lang="it-IT" smtClean="0"/>
              <a:t>04/10/2011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AE2D-5639-4393-9ED5-E73238AA048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18CC3-B564-4AAC-9269-06A461ACB39C}" type="datetimeFigureOut">
              <a:rPr lang="it-IT" smtClean="0"/>
              <a:t>04/10/2011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AE2D-5639-4393-9ED5-E73238AA0486}" type="slidenum">
              <a:rPr lang="it-IT" smtClean="0"/>
              <a:t>‹N›</a:t>
            </a:fld>
            <a:endParaRPr lang="it-IT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18CC3-B564-4AAC-9269-06A461ACB39C}" type="datetimeFigureOut">
              <a:rPr lang="it-IT" smtClean="0"/>
              <a:t>04/10/2011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AE2D-5639-4393-9ED5-E73238AA048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DF818CC3-B564-4AAC-9269-06A461ACB39C}" type="datetimeFigureOut">
              <a:rPr lang="it-IT" smtClean="0"/>
              <a:t>04/10/2011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4BE9AE2D-5639-4393-9ED5-E73238AA0486}" type="slidenum">
              <a:rPr lang="it-IT" smtClean="0"/>
              <a:t>‹N›</a:t>
            </a:fld>
            <a:endParaRPr lang="it-IT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899592" y="1484784"/>
            <a:ext cx="7543800" cy="1524000"/>
          </a:xfrm>
        </p:spPr>
        <p:txBody>
          <a:bodyPr/>
          <a:lstStyle/>
          <a:p>
            <a:r>
              <a:rPr lang="it-IT" dirty="0" smtClean="0"/>
              <a:t>SCUOLA -FAMIGLIA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827584" y="4581128"/>
            <a:ext cx="6858000" cy="1584176"/>
          </a:xfrm>
        </p:spPr>
        <p:txBody>
          <a:bodyPr>
            <a:normAutofit fontScale="77500" lnSpcReduction="20000"/>
          </a:bodyPr>
          <a:lstStyle/>
          <a:p>
            <a:r>
              <a:rPr lang="it-IT" dirty="0" smtClean="0"/>
              <a:t>Primo incontro di Formazione-Insegnanti, </a:t>
            </a:r>
            <a:r>
              <a:rPr lang="it-IT" dirty="0" err="1" smtClean="0"/>
              <a:t>a.s</a:t>
            </a:r>
            <a:r>
              <a:rPr lang="it-IT" dirty="0" smtClean="0"/>
              <a:t> 2011-2012</a:t>
            </a:r>
          </a:p>
          <a:p>
            <a:r>
              <a:rPr lang="it-IT" b="1" dirty="0" smtClean="0"/>
              <a:t>Docenti: Roberto Trinchero, Daniela Robasto</a:t>
            </a:r>
          </a:p>
          <a:p>
            <a:r>
              <a:rPr lang="it-IT" b="1" dirty="0" smtClean="0"/>
              <a:t>Dipartimento di Scienze dell’Educazione,</a:t>
            </a:r>
          </a:p>
          <a:p>
            <a:r>
              <a:rPr lang="it-IT" dirty="0" smtClean="0"/>
              <a:t>Università degli Studi di Torino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4894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it-IT" sz="4000" dirty="0" smtClean="0"/>
              <a:t>BRAINSTORMING SUL RUOLO DELLA FAMIGLIA NELLA SCUOLA </a:t>
            </a:r>
            <a:r>
              <a:rPr lang="it-IT" sz="4000" smtClean="0"/>
              <a:t>– </a:t>
            </a:r>
          </a:p>
          <a:p>
            <a:pPr marL="0" indent="0" algn="ctr">
              <a:buNone/>
            </a:pPr>
            <a:r>
              <a:rPr lang="it-IT" sz="4000" dirty="0" smtClean="0"/>
              <a:t>PROBLEMI IN ATTO</a:t>
            </a:r>
          </a:p>
          <a:p>
            <a:endParaRPr lang="it-IT" dirty="0" smtClean="0"/>
          </a:p>
          <a:p>
            <a:pPr marL="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2049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4195936"/>
          </a:xfrm>
        </p:spPr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772" y="-127058"/>
            <a:ext cx="9220772" cy="7228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reccia a sinistra 4"/>
          <p:cNvSpPr/>
          <p:nvPr/>
        </p:nvSpPr>
        <p:spPr>
          <a:xfrm>
            <a:off x="0" y="1772816"/>
            <a:ext cx="3203848" cy="151216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600" dirty="0" smtClean="0"/>
              <a:t>SCUOLA</a:t>
            </a:r>
            <a:endParaRPr lang="it-IT" sz="3600" dirty="0"/>
          </a:p>
        </p:txBody>
      </p:sp>
      <p:sp>
        <p:nvSpPr>
          <p:cNvPr id="6" name="Freccia a destra 5"/>
          <p:cNvSpPr/>
          <p:nvPr/>
        </p:nvSpPr>
        <p:spPr>
          <a:xfrm>
            <a:off x="6156176" y="4509120"/>
            <a:ext cx="2808312" cy="16561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600" dirty="0" smtClean="0"/>
              <a:t>FAMIGLIA</a:t>
            </a:r>
            <a:endParaRPr lang="it-IT" sz="3600" dirty="0"/>
          </a:p>
        </p:txBody>
      </p:sp>
      <p:sp>
        <p:nvSpPr>
          <p:cNvPr id="8" name="Fumetto 4 7"/>
          <p:cNvSpPr/>
          <p:nvPr/>
        </p:nvSpPr>
        <p:spPr>
          <a:xfrm>
            <a:off x="7020272" y="1772816"/>
            <a:ext cx="1944216" cy="936104"/>
          </a:xfrm>
          <a:prstGeom prst="cloudCallout">
            <a:avLst>
              <a:gd name="adj1" fmla="val -42035"/>
              <a:gd name="adj2" fmla="val 817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600" dirty="0" smtClean="0"/>
              <a:t>?</a:t>
            </a:r>
            <a:endParaRPr lang="it-IT" sz="9600" dirty="0"/>
          </a:p>
        </p:txBody>
      </p:sp>
    </p:spTree>
    <p:extLst>
      <p:ext uri="{BB962C8B-B14F-4D97-AF65-F5344CB8AC3E}">
        <p14:creationId xmlns:p14="http://schemas.microsoft.com/office/powerpoint/2010/main" val="1101488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0"/>
            <a:ext cx="7848872" cy="7447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167" y="692696"/>
            <a:ext cx="2085887" cy="844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800708"/>
            <a:ext cx="1835696" cy="627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umetto 4 12"/>
          <p:cNvSpPr/>
          <p:nvPr/>
        </p:nvSpPr>
        <p:spPr>
          <a:xfrm>
            <a:off x="1187624" y="3140968"/>
            <a:ext cx="4536504" cy="2304256"/>
          </a:xfrm>
          <a:prstGeom prst="cloudCallout">
            <a:avLst>
              <a:gd name="adj1" fmla="val 41510"/>
              <a:gd name="adj2" fmla="val -13014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 smtClean="0"/>
              <a:t>«Altre»</a:t>
            </a:r>
          </a:p>
          <a:p>
            <a:pPr algn="ctr"/>
            <a:r>
              <a:rPr lang="it-IT" sz="2400" dirty="0" smtClean="0"/>
              <a:t> FONTI </a:t>
            </a:r>
          </a:p>
          <a:p>
            <a:pPr algn="ctr"/>
            <a:r>
              <a:rPr lang="it-IT" sz="2400" dirty="0"/>
              <a:t>d</a:t>
            </a:r>
            <a:r>
              <a:rPr lang="it-IT" sz="2400" dirty="0" smtClean="0"/>
              <a:t>i </a:t>
            </a:r>
            <a:br>
              <a:rPr lang="it-IT" sz="2400" dirty="0" smtClean="0"/>
            </a:br>
            <a:r>
              <a:rPr lang="it-IT" sz="2000" b="1" dirty="0" smtClean="0"/>
              <a:t>SOCIALIZZAZIONE</a:t>
            </a:r>
            <a:endParaRPr lang="it-IT" sz="2000" b="1" dirty="0"/>
          </a:p>
        </p:txBody>
      </p:sp>
    </p:spTree>
    <p:extLst>
      <p:ext uri="{BB962C8B-B14F-4D97-AF65-F5344CB8AC3E}">
        <p14:creationId xmlns:p14="http://schemas.microsoft.com/office/powerpoint/2010/main" val="2161356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Intenzionalità…quale?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La scuola e la famiglia sono entrambe agenzie </a:t>
            </a:r>
            <a:r>
              <a:rPr lang="it-IT" b="1" dirty="0" smtClean="0"/>
              <a:t>EDUCATIVE</a:t>
            </a:r>
            <a:r>
              <a:rPr lang="it-IT" dirty="0" smtClean="0"/>
              <a:t> &gt; Educazione: insieme delle azioni che diversi agenti sociali intraprendono DELIBERATAMENTE per integrare il bambino nella vita sociale (A. Censi, p.23, 2010)</a:t>
            </a:r>
          </a:p>
          <a:p>
            <a:pPr algn="ctr"/>
            <a:r>
              <a:rPr lang="it-IT" dirty="0" smtClean="0"/>
              <a:t>DIVERSO DA</a:t>
            </a:r>
          </a:p>
          <a:p>
            <a:r>
              <a:rPr lang="it-IT" dirty="0" smtClean="0"/>
              <a:t>PROCESSO DI SOCIALIZZAZIONE = ingloba le influenze non volontarie, non consapevoli che l’ambiente esercita sul bambino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9825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62000" y="4941168"/>
            <a:ext cx="6781800" cy="1231032"/>
          </a:xfrm>
        </p:spPr>
        <p:txBody>
          <a:bodyPr>
            <a:normAutofit/>
          </a:bodyPr>
          <a:lstStyle/>
          <a:p>
            <a:r>
              <a:rPr lang="it-IT" sz="3600" dirty="0" smtClean="0"/>
              <a:t>Riflessioni: Famiglia perché? </a:t>
            </a: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62000" y="620688"/>
            <a:ext cx="7986464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2800" dirty="0" smtClean="0"/>
              <a:t>Vi sono diversi  motivi per credere che sia utile interagire con le famiglie dei propri allievi:</a:t>
            </a:r>
          </a:p>
          <a:p>
            <a:endParaRPr lang="it-IT" dirty="0" smtClean="0"/>
          </a:p>
          <a:p>
            <a:pPr marL="457200" indent="-457200">
              <a:buFont typeface="+mj-lt"/>
              <a:buAutoNum type="arabicPeriod"/>
            </a:pPr>
            <a:r>
              <a:rPr lang="it-IT" dirty="0" smtClean="0"/>
              <a:t>per rispondere in modo appropriato alle normative ministeriali</a:t>
            </a:r>
            <a:r>
              <a:rPr lang="it-IT" b="1" dirty="0" smtClean="0"/>
              <a:t> </a:t>
            </a:r>
            <a:r>
              <a:rPr lang="it-IT" sz="1700" dirty="0" smtClean="0"/>
              <a:t>(DIRITTI E DOVERI, Dott.ssa Bergamo, secondo incontro)</a:t>
            </a:r>
          </a:p>
          <a:p>
            <a:pPr marL="457200" indent="-457200">
              <a:buFont typeface="+mj-lt"/>
              <a:buAutoNum type="arabicPeriod"/>
            </a:pPr>
            <a:r>
              <a:rPr lang="it-IT" dirty="0"/>
              <a:t>p</a:t>
            </a:r>
            <a:r>
              <a:rPr lang="it-IT" dirty="0" smtClean="0"/>
              <a:t>er migliorare </a:t>
            </a:r>
            <a:r>
              <a:rPr lang="it-IT" b="1" dirty="0" smtClean="0"/>
              <a:t>le ricadute </a:t>
            </a:r>
            <a:r>
              <a:rPr lang="it-IT" dirty="0" smtClean="0"/>
              <a:t>del proprio intervento educativo– formativo</a:t>
            </a:r>
          </a:p>
          <a:p>
            <a:pPr marL="457200" indent="-457200">
              <a:buFont typeface="+mj-lt"/>
              <a:buAutoNum type="arabicPeriod"/>
            </a:pPr>
            <a:r>
              <a:rPr lang="it-IT" dirty="0" smtClean="0"/>
              <a:t> per </a:t>
            </a:r>
            <a:r>
              <a:rPr lang="it-IT" b="1" dirty="0" smtClean="0"/>
              <a:t>progettare e</a:t>
            </a:r>
            <a:r>
              <a:rPr lang="it-IT" dirty="0" smtClean="0"/>
              <a:t> tarare meglio il proprio intervento educativo- formativo </a:t>
            </a:r>
          </a:p>
          <a:p>
            <a:pPr marL="457200" indent="-457200">
              <a:buFont typeface="+mj-lt"/>
              <a:buAutoNum type="arabicPeriod"/>
            </a:pPr>
            <a:r>
              <a:rPr lang="it-IT" dirty="0" smtClean="0"/>
              <a:t>Oppure.. perché </a:t>
            </a:r>
          </a:p>
          <a:p>
            <a:pPr marL="0" indent="0">
              <a:buNone/>
            </a:pPr>
            <a:r>
              <a:rPr lang="it-IT" dirty="0" smtClean="0"/>
              <a:t>è l’ultima strada che rimane, dopo averne tentate di infinite?</a:t>
            </a:r>
          </a:p>
          <a:p>
            <a:pPr marL="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963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62000" y="5229200"/>
            <a:ext cx="6781800" cy="943000"/>
          </a:xfrm>
        </p:spPr>
        <p:txBody>
          <a:bodyPr>
            <a:normAutofit/>
          </a:bodyPr>
          <a:lstStyle/>
          <a:p>
            <a:r>
              <a:rPr lang="it-IT" sz="4000" dirty="0" smtClean="0"/>
              <a:t>Famiglia, come?</a:t>
            </a:r>
            <a:endParaRPr lang="it-IT" sz="40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4615408"/>
          </a:xfrm>
        </p:spPr>
        <p:txBody>
          <a:bodyPr>
            <a:normAutofit/>
          </a:bodyPr>
          <a:lstStyle/>
          <a:p>
            <a:r>
              <a:rPr lang="it-IT" dirty="0" smtClean="0"/>
              <a:t>Secondo il Manuale dell’operatore socio-sanitario (</a:t>
            </a:r>
            <a:r>
              <a:rPr lang="it-IT" dirty="0" err="1" smtClean="0"/>
              <a:t>Cavicchioli</a:t>
            </a:r>
            <a:r>
              <a:rPr lang="it-IT" dirty="0" smtClean="0"/>
              <a:t> et al 2003) vi sono tre modalità differenti per operare tra enti/figure educative:</a:t>
            </a:r>
          </a:p>
          <a:p>
            <a:r>
              <a:rPr lang="it-IT" sz="2800" dirty="0" smtClean="0"/>
              <a:t>1. </a:t>
            </a:r>
            <a:r>
              <a:rPr lang="it-IT" sz="2800" b="1" dirty="0" smtClean="0"/>
              <a:t>OPERARE</a:t>
            </a:r>
            <a:r>
              <a:rPr lang="it-IT" sz="2800" dirty="0" smtClean="0"/>
              <a:t>: i soggetti «fanno da soli» secondo le modalità e le professionalità che sono loro propri.                       In tal senso il genitore «opera con il bambino» e la scuola «opera con il bambino, ognuno secondo le proprie credenze, competenze, ed ognuno con </a:t>
            </a:r>
          </a:p>
          <a:p>
            <a:pPr algn="ctr"/>
            <a:r>
              <a:rPr lang="it-IT" sz="2800" dirty="0" smtClean="0"/>
              <a:t>PROPRI OBIETTIVI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321982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4000" dirty="0" smtClean="0"/>
              <a:t>Famiglia, come?</a:t>
            </a:r>
            <a:endParaRPr lang="it-IT" sz="40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b="1" dirty="0" smtClean="0"/>
              <a:t>2</a:t>
            </a:r>
            <a:r>
              <a:rPr lang="it-IT" sz="3200" b="1" dirty="0" smtClean="0"/>
              <a:t>. COOPERARE</a:t>
            </a:r>
            <a:r>
              <a:rPr lang="it-IT" sz="3200" dirty="0" smtClean="0"/>
              <a:t>: i soggetti «fanno insieme agli altri», sfruttando le proprie competenze e professionalità ma ponendosi allo stesso livello.                                                        In questo senso famiglia e scuola sono sullo stesso piano, con competenze diverse, con aree di intervento diverse, ma con ..</a:t>
            </a:r>
          </a:p>
          <a:p>
            <a:pPr marL="0" indent="0" algn="ctr">
              <a:buNone/>
            </a:pPr>
            <a:r>
              <a:rPr lang="it-IT" sz="3200" dirty="0" smtClean="0"/>
              <a:t>OBIETTIVI COMUNI</a:t>
            </a:r>
            <a:endParaRPr lang="it-IT" sz="3200" dirty="0"/>
          </a:p>
        </p:txBody>
      </p:sp>
    </p:spTree>
    <p:extLst>
      <p:ext uri="{BB962C8B-B14F-4D97-AF65-F5344CB8AC3E}">
        <p14:creationId xmlns:p14="http://schemas.microsoft.com/office/powerpoint/2010/main" val="3239856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Famiglia, come?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3. </a:t>
            </a:r>
            <a:r>
              <a:rPr lang="it-IT" sz="3200" b="1" dirty="0" smtClean="0"/>
              <a:t>COLLABORARE</a:t>
            </a:r>
            <a:r>
              <a:rPr lang="it-IT" sz="3200" dirty="0" smtClean="0"/>
              <a:t>: un soggetto segue le «indicazioni di un </a:t>
            </a:r>
            <a:r>
              <a:rPr lang="it-IT" sz="3200" b="1" dirty="0" smtClean="0"/>
              <a:t>altro</a:t>
            </a:r>
            <a:r>
              <a:rPr lang="it-IT" sz="3200" dirty="0" smtClean="0"/>
              <a:t> soggetto» nello svolgere un compito.                        Vi è un soggetto «altro» a cui dover rispondere.                 Pertanto </a:t>
            </a:r>
            <a:r>
              <a:rPr lang="it-IT" sz="3200" b="1" dirty="0" smtClean="0"/>
              <a:t>gli obiettivi sono stabiliti da «un» soggetto </a:t>
            </a:r>
            <a:r>
              <a:rPr lang="it-IT" sz="3200" dirty="0" smtClean="0"/>
              <a:t>mentre l’altro soggetto collabora nel perseguimento di questi. </a:t>
            </a:r>
            <a:endParaRPr lang="it-IT" sz="3200" dirty="0"/>
          </a:p>
        </p:txBody>
      </p:sp>
    </p:spTree>
    <p:extLst>
      <p:ext uri="{BB962C8B-B14F-4D97-AF65-F5344CB8AC3E}">
        <p14:creationId xmlns:p14="http://schemas.microsoft.com/office/powerpoint/2010/main" val="190853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Quale FUNZIONE della famiglia ci interessa perseguire?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it-IT" sz="3200" dirty="0" smtClean="0"/>
              <a:t>1. La famiglia OPERATRICE?</a:t>
            </a:r>
            <a:br>
              <a:rPr lang="it-IT" sz="3200" dirty="0" smtClean="0"/>
            </a:br>
            <a:r>
              <a:rPr lang="it-IT" sz="3200" dirty="0" smtClean="0"/>
              <a:t>2. La famiglia COOPERATRICE?</a:t>
            </a:r>
            <a:br>
              <a:rPr lang="it-IT" sz="3200" dirty="0" smtClean="0"/>
            </a:br>
            <a:r>
              <a:rPr lang="it-IT" sz="3200" dirty="0" smtClean="0"/>
              <a:t>3. La famiglia COLLABORATRICE?</a:t>
            </a:r>
            <a:endParaRPr lang="it-IT" sz="3200" dirty="0"/>
          </a:p>
        </p:txBody>
      </p:sp>
    </p:spTree>
    <p:extLst>
      <p:ext uri="{BB962C8B-B14F-4D97-AF65-F5344CB8AC3E}">
        <p14:creationId xmlns:p14="http://schemas.microsoft.com/office/powerpoint/2010/main" val="1935175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1763</TotalTime>
  <Words>386</Words>
  <Application>Microsoft Office PowerPoint</Application>
  <PresentationFormat>Presentazione su schermo (4:3)</PresentationFormat>
  <Paragraphs>36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1" baseType="lpstr">
      <vt:lpstr>NewsPrint</vt:lpstr>
      <vt:lpstr>SCUOLA -FAMIGLIA</vt:lpstr>
      <vt:lpstr>Presentazione standard di PowerPoint</vt:lpstr>
      <vt:lpstr>Presentazione standard di PowerPoint</vt:lpstr>
      <vt:lpstr>Intenzionalità…quale?</vt:lpstr>
      <vt:lpstr>Riflessioni: Famiglia perché? </vt:lpstr>
      <vt:lpstr>Famiglia, come?</vt:lpstr>
      <vt:lpstr>Famiglia, come?</vt:lpstr>
      <vt:lpstr>Famiglia, come?</vt:lpstr>
      <vt:lpstr>Quale FUNZIONE della famiglia ci interessa perseguire?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SCUOLA - FAMIGLIA</dc:title>
  <dc:creator>Windows User</dc:creator>
  <cp:lastModifiedBy>Windows User</cp:lastModifiedBy>
  <cp:revision>42</cp:revision>
  <cp:lastPrinted>2011-10-02T13:18:33Z</cp:lastPrinted>
  <dcterms:created xsi:type="dcterms:W3CDTF">2011-09-19T07:46:26Z</dcterms:created>
  <dcterms:modified xsi:type="dcterms:W3CDTF">2011-10-04T06:27:28Z</dcterms:modified>
</cp:coreProperties>
</file>